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8"/>
  </p:notesMasterIdLst>
  <p:sldIdLst>
    <p:sldId id="256" r:id="rId2"/>
    <p:sldId id="262" r:id="rId3"/>
    <p:sldId id="263" r:id="rId4"/>
    <p:sldId id="264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721">
          <p15:clr>
            <a:srgbClr val="A4A3A4"/>
          </p15:clr>
        </p15:guide>
        <p15:guide id="4" orient="horz" pos="1583">
          <p15:clr>
            <a:srgbClr val="A4A3A4"/>
          </p15:clr>
        </p15:guide>
        <p15:guide id="5" pos="5598">
          <p15:clr>
            <a:srgbClr val="A4A3A4"/>
          </p15:clr>
        </p15:guide>
        <p15:guide id="6" pos="201">
          <p15:clr>
            <a:srgbClr val="A4A3A4"/>
          </p15:clr>
        </p15:guide>
        <p15:guide id="7" orient="horz" pos="2079">
          <p15:clr>
            <a:srgbClr val="A4A3A4"/>
          </p15:clr>
        </p15:guide>
        <p15:guide id="8" orient="horz" pos="1575">
          <p15:clr>
            <a:srgbClr val="A4A3A4"/>
          </p15:clr>
        </p15:guide>
        <p15:guide id="9" pos="4921">
          <p15:clr>
            <a:srgbClr val="A4A3A4"/>
          </p15:clr>
        </p15:guide>
        <p15:guide id="10" pos="5280">
          <p15:clr>
            <a:srgbClr val="A4A3A4"/>
          </p15:clr>
        </p15:guide>
        <p15:guide id="11" pos="5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9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4" autoAdjust="0"/>
    <p:restoredTop sz="84354" autoAdjust="0"/>
  </p:normalViewPr>
  <p:slideViewPr>
    <p:cSldViewPr snapToObjects="1">
      <p:cViewPr varScale="1">
        <p:scale>
          <a:sx n="107" d="100"/>
          <a:sy n="107" d="100"/>
        </p:scale>
        <p:origin x="960" y="168"/>
      </p:cViewPr>
      <p:guideLst>
        <p:guide orient="horz" pos="2160"/>
        <p:guide pos="2880"/>
        <p:guide pos="2721"/>
        <p:guide orient="horz" pos="1583"/>
        <p:guide pos="5598"/>
        <p:guide pos="201"/>
        <p:guide orient="horz" pos="2079"/>
        <p:guide orient="horz" pos="1575"/>
        <p:guide pos="4921"/>
        <p:guide pos="5280"/>
        <p:guide pos="5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AEA6E-8BE1-9445-A92B-A66D027662AA}" type="datetimeFigureOut">
              <a:rPr lang="en-US" smtClean="0"/>
              <a:t>8/9/21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C2C97-6DD4-F949-9F8D-D56DCDB95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3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2C97-6DD4-F949-9F8D-D56DCDB95D5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87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ADVANTAGE</a:t>
            </a:r>
            <a:r>
              <a:rPr lang="en-US" baseline="0" dirty="0"/>
              <a:t> is an opportunity to put yourself in a better position.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2C97-6DD4-F949-9F8D-D56DCDB95D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19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2C97-6DD4-F949-9F8D-D56DCDB95D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05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Verdana" charset="0"/>
                <a:ea typeface="Verdana" charset="0"/>
                <a:cs typeface="Verdana" charset="0"/>
              </a:rPr>
              <a:t>Teachers’ 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charset="0"/>
                <a:ea typeface="Verdana" charset="0"/>
                <a:cs typeface="Verdana" charset="0"/>
              </a:rPr>
              <a:t>The British noticed that important messages sometimes started or ended with the same words e.g. “Adolf Hitler, Führer”.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charset="0"/>
                <a:ea typeface="Verdana" charset="0"/>
                <a:cs typeface="Verdana" charset="0"/>
              </a:rPr>
              <a:t>The letters T,</a:t>
            </a:r>
            <a:r>
              <a:rPr lang="en-US" sz="1200" baseline="0" dirty="0">
                <a:latin typeface="Verdana" charset="0"/>
                <a:ea typeface="Verdana" charset="0"/>
                <a:cs typeface="Verdana" charset="0"/>
              </a:rPr>
              <a:t> E, and I are common letters in English (This is why they have a low score in Scrabble)</a:t>
            </a:r>
            <a:endParaRPr lang="en-US" sz="1200" dirty="0">
              <a:latin typeface="Verdana" charset="0"/>
              <a:ea typeface="Verdana" charset="0"/>
              <a:cs typeface="Verdana" charset="0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Verdana" charset="0"/>
                <a:ea typeface="Verdana" charset="0"/>
                <a:cs typeface="Verdana" charset="0"/>
              </a:rPr>
              <a:t>Other deciphering techniques include looking out for common letters and patterns like double letters.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2C97-6DD4-F949-9F8D-D56DCDB95D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75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2C97-6DD4-F949-9F8D-D56DCDB95D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01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Understanding how often letters in the alphabet are used helped </a:t>
            </a:r>
            <a:r>
              <a:rPr lang="en-US" dirty="0"/>
              <a:t>the cryptographers to figure out a pattern in the encrypted messages.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2C97-6DD4-F949-9F8D-D56DCDB95D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0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3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6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8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2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5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3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1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2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76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8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3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.jpg"/>
          <p:cNvPicPr>
            <a:picLocks noChangeAspect="1"/>
          </p:cNvPicPr>
          <p:nvPr userDrawn="1"/>
        </p:nvPicPr>
        <p:blipFill>
          <a:blip r:embed="rId13">
            <a:alphaModFix amt="29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78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20" y="662516"/>
            <a:ext cx="9240376" cy="63435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8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7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600"/>
            <a:ext cx="9144000" cy="3805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091" y="3161729"/>
            <a:ext cx="8510587" cy="172767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sz="2400" b="1" dirty="0">
                <a:latin typeface="Verdana"/>
                <a:ea typeface="Verdana"/>
                <a:cs typeface="Verdana"/>
              </a:rPr>
              <a:t>05 – Cracking the Code</a:t>
            </a:r>
            <a:br>
              <a:rPr sz="2400" dirty="0"/>
            </a:br>
            <a:r>
              <a:rPr lang="en-US" sz="2400" b="1" dirty="0">
                <a:latin typeface="Verdana"/>
                <a:ea typeface="Verdana"/>
                <a:cs typeface="Verdana"/>
              </a:rPr>
              <a:t> </a:t>
            </a:r>
            <a:br>
              <a:rPr dirty="0"/>
            </a:b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46145"/>
            <a:ext cx="8709678" cy="142821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b="1" dirty="0"/>
          </a:p>
          <a:p>
            <a:pPr algn="r"/>
            <a:r>
              <a:rPr lang="en-US" sz="1600" b="1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Key words:</a:t>
            </a:r>
          </a:p>
          <a:p>
            <a:pPr algn="r"/>
            <a:r>
              <a:rPr lang="en-US" sz="2800" dirty="0">
                <a:latin typeface="Courier New"/>
                <a:cs typeface="Courier New"/>
              </a:rPr>
              <a:t>Intercept </a:t>
            </a:r>
            <a:r>
              <a:rPr lang="en-US" sz="2800" dirty="0">
                <a:solidFill>
                  <a:schemeClr val="tx1"/>
                </a:solidFill>
                <a:latin typeface="Courier New"/>
                <a:cs typeface="Courier New"/>
              </a:rPr>
              <a:t>| </a:t>
            </a:r>
            <a:r>
              <a:rPr lang="en-US" sz="2800" dirty="0">
                <a:latin typeface="Courier New"/>
                <a:cs typeface="Courier New"/>
              </a:rPr>
              <a:t>Decipher </a:t>
            </a:r>
            <a:r>
              <a:rPr lang="en-US" sz="2800" dirty="0">
                <a:solidFill>
                  <a:schemeClr val="tx1"/>
                </a:solidFill>
                <a:latin typeface="Courier New"/>
                <a:cs typeface="Courier New"/>
              </a:rPr>
              <a:t>| </a:t>
            </a:r>
            <a:r>
              <a:rPr lang="en-US" sz="2800" dirty="0">
                <a:latin typeface="Courier New"/>
                <a:cs typeface="Courier New"/>
              </a:rPr>
              <a:t>Translate</a:t>
            </a:r>
            <a:endParaRPr lang="en-US" sz="2800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8FEF5E-3468-7340-ABC6-9DD64DCAE0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2" r="4287" b="6014"/>
          <a:stretch/>
        </p:blipFill>
        <p:spPr>
          <a:xfrm>
            <a:off x="0" y="5575300"/>
            <a:ext cx="9144000" cy="13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3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5575301"/>
            <a:ext cx="9278451" cy="1282700"/>
          </a:xfrm>
          <a:prstGeom prst="rect">
            <a:avLst/>
          </a:prstGeom>
          <a:solidFill>
            <a:srgbClr val="A09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2533" y="2513013"/>
            <a:ext cx="6915090" cy="120332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latin typeface="Verdana"/>
                <a:ea typeface="Verdana"/>
                <a:cs typeface="Verdana"/>
              </a:rPr>
              <a:t>During the Second World War people worked tirelessly to help to put an end to the conflict.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latin typeface="Verdana"/>
              <a:ea typeface="Verdana"/>
              <a:cs typeface="Verdan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21283146">
            <a:off x="4810360" y="731877"/>
            <a:ext cx="86672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Verdana"/>
                <a:ea typeface="Verdana"/>
                <a:cs typeface="Verdana"/>
              </a:rPr>
              <a:t>Humans and machines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807"/>
            <a:ext cx="3045663" cy="54821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9630" y="3416300"/>
            <a:ext cx="6018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erdana"/>
                <a:ea typeface="Verdana"/>
                <a:cs typeface="Verdana"/>
              </a:rPr>
              <a:t>The Allies (the British) wanted to crack the German coded messages to gain a war </a:t>
            </a:r>
            <a:r>
              <a:rPr lang="en-US" sz="1600" b="1" dirty="0">
                <a:latin typeface="Verdana"/>
                <a:ea typeface="Verdana"/>
                <a:cs typeface="Verdana"/>
              </a:rPr>
              <a:t>advantage</a:t>
            </a:r>
            <a:r>
              <a:rPr lang="en-US" sz="1600" dirty="0">
                <a:latin typeface="Verdana"/>
                <a:ea typeface="Verdana"/>
                <a:cs typeface="Verdana"/>
              </a:rPr>
              <a:t>.</a:t>
            </a:r>
            <a:endParaRPr lang="en-US" sz="1600" b="1" dirty="0">
              <a:latin typeface="Verdana"/>
              <a:ea typeface="Verdana"/>
              <a:cs typeface="Verdana"/>
            </a:endParaRPr>
          </a:p>
          <a:p>
            <a:endParaRPr lang="en-US" sz="1600" dirty="0">
              <a:latin typeface="Verdana"/>
              <a:ea typeface="Verdana"/>
              <a:cs typeface="Verdana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804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63274" y="4248161"/>
            <a:ext cx="5322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Verdana"/>
                <a:ea typeface="Verdana"/>
                <a:cs typeface="Verdana"/>
              </a:rPr>
              <a:t>Even though the Colossus was fast, humans were still needed to operate the machines and to finish off the deciphering process.</a:t>
            </a:r>
          </a:p>
        </p:txBody>
      </p:sp>
    </p:spTree>
    <p:extLst>
      <p:ext uri="{BB962C8B-B14F-4D97-AF65-F5344CB8AC3E}">
        <p14:creationId xmlns:p14="http://schemas.microsoft.com/office/powerpoint/2010/main" val="275395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35" y="4653136"/>
            <a:ext cx="9228478" cy="26116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9163" y="2276872"/>
            <a:ext cx="7162655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latin typeface="Verdana"/>
                <a:ea typeface="Verdana"/>
                <a:cs typeface="Verdana"/>
              </a:rPr>
              <a:t>Intercept</a:t>
            </a:r>
            <a:r>
              <a:rPr lang="en-US" sz="1600" dirty="0">
                <a:latin typeface="Verdana"/>
                <a:ea typeface="Verdana"/>
                <a:cs typeface="Verdana"/>
              </a:rPr>
              <a:t> means to obtain something that is meant to be for someone else.</a:t>
            </a:r>
          </a:p>
          <a:p>
            <a:pPr>
              <a:lnSpc>
                <a:spcPct val="110000"/>
              </a:lnSpc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>
              <a:lnSpc>
                <a:spcPct val="110000"/>
              </a:lnSpc>
            </a:pPr>
            <a:r>
              <a:rPr lang="en-US" sz="1600" dirty="0">
                <a:latin typeface="Verdana"/>
                <a:ea typeface="Verdana"/>
                <a:cs typeface="Verdana"/>
              </a:rPr>
              <a:t>In the Second World War, the British </a:t>
            </a:r>
            <a:r>
              <a:rPr lang="en-US" sz="1600" b="1" dirty="0">
                <a:latin typeface="Verdana"/>
                <a:ea typeface="Verdana"/>
                <a:cs typeface="Verdana"/>
              </a:rPr>
              <a:t>intercepted</a:t>
            </a:r>
            <a:r>
              <a:rPr lang="en-US" sz="1600" dirty="0">
                <a:latin typeface="Verdana"/>
                <a:ea typeface="Verdana"/>
                <a:cs typeface="Verdana"/>
              </a:rPr>
              <a:t> messages from the Germans. </a:t>
            </a:r>
          </a:p>
          <a:p>
            <a:pPr>
              <a:lnSpc>
                <a:spcPct val="110000"/>
              </a:lnSpc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>
              <a:lnSpc>
                <a:spcPct val="110000"/>
              </a:lnSpc>
            </a:pPr>
            <a:r>
              <a:rPr lang="en-US" sz="1600" dirty="0">
                <a:latin typeface="Verdana"/>
                <a:ea typeface="Verdana"/>
                <a:cs typeface="Verdana"/>
              </a:rPr>
              <a:t>The </a:t>
            </a:r>
            <a:r>
              <a:rPr lang="en-US" sz="1600" b="1" dirty="0">
                <a:latin typeface="Verdana"/>
                <a:ea typeface="Verdana"/>
                <a:cs typeface="Verdana"/>
              </a:rPr>
              <a:t>intercepted</a:t>
            </a:r>
            <a:r>
              <a:rPr lang="en-US" sz="1600" dirty="0">
                <a:latin typeface="Verdana"/>
                <a:ea typeface="Verdana"/>
                <a:cs typeface="Verdana"/>
              </a:rPr>
              <a:t> messages contained secret battle information.</a:t>
            </a:r>
          </a:p>
          <a:p>
            <a:pPr>
              <a:lnSpc>
                <a:spcPct val="110000"/>
              </a:lnSpc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>
              <a:lnSpc>
                <a:spcPct val="110000"/>
              </a:lnSpc>
            </a:pPr>
            <a:r>
              <a:rPr lang="en-US" sz="1600" dirty="0">
                <a:latin typeface="Verdana"/>
                <a:ea typeface="Verdana"/>
                <a:cs typeface="Verdana"/>
              </a:rPr>
              <a:t>Working out what they said was very important.</a:t>
            </a:r>
          </a:p>
          <a:p>
            <a:pPr>
              <a:lnSpc>
                <a:spcPct val="110000"/>
              </a:lnSpc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>
              <a:lnSpc>
                <a:spcPct val="110000"/>
              </a:lnSpc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>
              <a:lnSpc>
                <a:spcPct val="110000"/>
              </a:lnSpc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>
              <a:lnSpc>
                <a:spcPct val="110000"/>
              </a:lnSpc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>
              <a:lnSpc>
                <a:spcPct val="110000"/>
              </a:lnSpc>
            </a:pPr>
            <a:endParaRPr lang="en-US" sz="1600" dirty="0">
              <a:latin typeface="Verdana"/>
              <a:ea typeface="Verdana"/>
              <a:cs typeface="Verdan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21283146">
            <a:off x="237264" y="1171715"/>
            <a:ext cx="86672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latin typeface="Verdana"/>
                <a:ea typeface="Verdana"/>
                <a:cs typeface="Verdana"/>
              </a:rPr>
              <a:t>Keyword: Intercept</a:t>
            </a:r>
          </a:p>
        </p:txBody>
      </p:sp>
    </p:spTree>
    <p:extLst>
      <p:ext uri="{BB962C8B-B14F-4D97-AF65-F5344CB8AC3E}">
        <p14:creationId xmlns:p14="http://schemas.microsoft.com/office/powerpoint/2010/main" val="231185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5"/>
            <a:ext cx="9144000" cy="18804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163" y="2512122"/>
            <a:ext cx="5453037" cy="454501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600" b="1" dirty="0">
                <a:latin typeface="Verdana" charset="0"/>
                <a:ea typeface="Verdana" charset="0"/>
                <a:cs typeface="Verdana" charset="0"/>
              </a:rPr>
              <a:t>Decipher</a:t>
            </a:r>
            <a:r>
              <a:rPr lang="en-GB" sz="1600" dirty="0">
                <a:latin typeface="Verdana" charset="0"/>
                <a:ea typeface="Verdana" charset="0"/>
                <a:cs typeface="Verdana" charset="0"/>
              </a:rPr>
              <a:t> means to</a:t>
            </a:r>
            <a:r>
              <a:rPr lang="en-US" sz="1600" dirty="0">
                <a:latin typeface="Verdana" charset="0"/>
                <a:ea typeface="Verdana" charset="0"/>
                <a:cs typeface="Verdana" charset="0"/>
              </a:rPr>
              <a:t> convert a coded message or signal to a normal, readable message.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600" dirty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Verdana" charset="0"/>
                <a:ea typeface="Verdana" charset="0"/>
                <a:cs typeface="Verdana" charset="0"/>
              </a:rPr>
              <a:t>Colossus helped to </a:t>
            </a:r>
            <a:r>
              <a:rPr lang="en-US" sz="1600" b="1" dirty="0">
                <a:latin typeface="Verdana" charset="0"/>
                <a:ea typeface="Verdana" charset="0"/>
                <a:cs typeface="Verdana" charset="0"/>
              </a:rPr>
              <a:t>decipher</a:t>
            </a:r>
            <a:r>
              <a:rPr lang="en-US" sz="1600" dirty="0">
                <a:latin typeface="Verdana" charset="0"/>
                <a:ea typeface="Verdana" charset="0"/>
                <a:cs typeface="Verdana" charset="0"/>
              </a:rPr>
              <a:t> cryptic messages.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600" dirty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Verdana" charset="0"/>
                <a:ea typeface="Verdana" charset="0"/>
                <a:cs typeface="Verdana" charset="0"/>
              </a:rPr>
              <a:t>The British noticed that messages sometimes started or ended with the same words. This provided clues to </a:t>
            </a:r>
            <a:r>
              <a:rPr lang="en-US" sz="1600" b="1" dirty="0">
                <a:latin typeface="Verdana" charset="0"/>
                <a:ea typeface="Verdana" charset="0"/>
                <a:cs typeface="Verdana" charset="0"/>
              </a:rPr>
              <a:t>decipher</a:t>
            </a:r>
            <a:r>
              <a:rPr lang="en-US" sz="1600" dirty="0">
                <a:latin typeface="Verdana" charset="0"/>
                <a:ea typeface="Verdana" charset="0"/>
                <a:cs typeface="Verdana" charset="0"/>
              </a:rPr>
              <a:t> the rest of the message. 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600" dirty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Verdana" charset="0"/>
                <a:ea typeface="Verdana" charset="0"/>
                <a:cs typeface="Verdana" charset="0"/>
              </a:rPr>
              <a:t>Looking out for common letters is also a good technique to decipher a message.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21283146">
            <a:off x="237523" y="1161218"/>
            <a:ext cx="86689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latin typeface="Verdana"/>
                <a:ea typeface="Verdana"/>
                <a:cs typeface="Verdana"/>
              </a:rPr>
              <a:t>Keyword: Decipher</a:t>
            </a:r>
          </a:p>
        </p:txBody>
      </p:sp>
      <p:pic>
        <p:nvPicPr>
          <p:cNvPr id="2" name="Picture 1" descr="lette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58" y="1850934"/>
            <a:ext cx="3513238" cy="490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982" y="775124"/>
            <a:ext cx="3385018" cy="6082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804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163" y="2523403"/>
            <a:ext cx="5340932" cy="3281861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600" b="1" dirty="0">
                <a:latin typeface="Verdana"/>
                <a:ea typeface="Verdana"/>
                <a:cs typeface="Verdana"/>
              </a:rPr>
              <a:t>Translate</a:t>
            </a:r>
            <a:r>
              <a:rPr lang="en-GB" sz="1600" dirty="0">
                <a:latin typeface="Verdana"/>
                <a:ea typeface="Verdana"/>
                <a:cs typeface="Verdana"/>
              </a:rPr>
              <a:t> means to</a:t>
            </a:r>
            <a:r>
              <a:rPr lang="en-US" sz="1600" dirty="0">
                <a:latin typeface="Verdana"/>
                <a:ea typeface="Verdana"/>
                <a:cs typeface="Verdana"/>
              </a:rPr>
              <a:t> convert one language into another.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latin typeface="Verdana"/>
                <a:ea typeface="Verdana"/>
                <a:cs typeface="Verdana"/>
              </a:rPr>
              <a:t>Remember that not only were the </a:t>
            </a:r>
            <a:r>
              <a:rPr lang="en-US" sz="1600" dirty="0" err="1">
                <a:latin typeface="Verdana"/>
                <a:ea typeface="Verdana"/>
                <a:cs typeface="Verdana"/>
              </a:rPr>
              <a:t>Tunny</a:t>
            </a:r>
            <a:r>
              <a:rPr lang="en-US" sz="1600" dirty="0">
                <a:latin typeface="Verdana"/>
                <a:ea typeface="Verdana"/>
                <a:cs typeface="Verdana"/>
              </a:rPr>
              <a:t> messages encrypted but they were also in a foreign language.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latin typeface="Verdana"/>
                <a:ea typeface="Verdana"/>
                <a:cs typeface="Verdana"/>
              </a:rPr>
              <a:t>The cryptographers had to be good at </a:t>
            </a:r>
            <a:r>
              <a:rPr lang="en-US" sz="1600" b="1" dirty="0">
                <a:latin typeface="Verdana"/>
                <a:ea typeface="Verdana"/>
                <a:cs typeface="Verdana"/>
              </a:rPr>
              <a:t>translating</a:t>
            </a:r>
            <a:r>
              <a:rPr lang="en-US" sz="1600" dirty="0">
                <a:latin typeface="Verdana"/>
                <a:ea typeface="Verdana"/>
                <a:cs typeface="Verdana"/>
              </a:rPr>
              <a:t> German.</a:t>
            </a:r>
            <a:endParaRPr lang="en-US" sz="1600" dirty="0"/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latin typeface="Verdana"/>
              <a:ea typeface="Verdana"/>
              <a:cs typeface="Verdana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1283146">
            <a:off x="-1591536" y="1305372"/>
            <a:ext cx="86672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latin typeface="Verdana"/>
                <a:ea typeface="Verdana"/>
                <a:cs typeface="Verdana"/>
              </a:rPr>
              <a:t>Key word: Translate</a:t>
            </a:r>
          </a:p>
        </p:txBody>
      </p:sp>
    </p:spTree>
    <p:extLst>
      <p:ext uri="{BB962C8B-B14F-4D97-AF65-F5344CB8AC3E}">
        <p14:creationId xmlns:p14="http://schemas.microsoft.com/office/powerpoint/2010/main" val="192663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288585" y="2539684"/>
            <a:ext cx="5106144" cy="2860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Verdana"/>
                <a:ea typeface="Verdana"/>
                <a:cs typeface="Verdana"/>
              </a:rPr>
              <a:t>Colossus didn’t fully crack the codes, it needed people to help.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Verdana"/>
                <a:ea typeface="Verdana"/>
                <a:cs typeface="Verdana"/>
              </a:rPr>
              <a:t> Can you use code breaking techniques to help to decipher the cryptic messages as fast as possible?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98588" y="13966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Verdana"/>
              <a:ea typeface="Verdana"/>
              <a:cs typeface="Verdan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21283146">
            <a:off x="237273" y="1171906"/>
            <a:ext cx="86631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latin typeface="Verdana"/>
                <a:ea typeface="Verdana"/>
                <a:cs typeface="Verdana"/>
              </a:rPr>
              <a:t>Become a code breaker</a:t>
            </a:r>
          </a:p>
        </p:txBody>
      </p:sp>
      <p:pic>
        <p:nvPicPr>
          <p:cNvPr id="5" name="Picture 4" descr="switch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8470"/>
            <a:ext cx="9149820" cy="20116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0089">
            <a:off x="525377" y="2561762"/>
            <a:ext cx="4234326" cy="495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4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1548</TotalTime>
  <Words>379</Words>
  <Application>Microsoft Macintosh PowerPoint</Application>
  <PresentationFormat>On-screen Show (4:3)</PresentationFormat>
  <Paragraphs>49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Verdana</vt:lpstr>
      <vt:lpstr>Office Theme</vt:lpstr>
      <vt:lpstr>05 – Cracking the Code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Muddy Publishing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 The Postal Museum</dc:title>
  <dc:creator>Muddy Publishing Ltd</dc:creator>
  <cp:lastModifiedBy>Shaema Shibli</cp:lastModifiedBy>
  <cp:revision>110</cp:revision>
  <dcterms:created xsi:type="dcterms:W3CDTF">2017-04-25T20:35:47Z</dcterms:created>
  <dcterms:modified xsi:type="dcterms:W3CDTF">2021-08-09T12:58:31Z</dcterms:modified>
</cp:coreProperties>
</file>