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8"/>
  </p:notesMasterIdLst>
  <p:sldIdLst>
    <p:sldId id="256" r:id="rId2"/>
    <p:sldId id="262" r:id="rId3"/>
    <p:sldId id="263" r:id="rId4"/>
    <p:sldId id="264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721">
          <p15:clr>
            <a:srgbClr val="A4A3A4"/>
          </p15:clr>
        </p15:guide>
        <p15:guide id="4" orient="horz" pos="1583">
          <p15:clr>
            <a:srgbClr val="A4A3A4"/>
          </p15:clr>
        </p15:guide>
        <p15:guide id="5" pos="5598">
          <p15:clr>
            <a:srgbClr val="A4A3A4"/>
          </p15:clr>
        </p15:guide>
        <p15:guide id="6" pos="201">
          <p15:clr>
            <a:srgbClr val="A4A3A4"/>
          </p15:clr>
        </p15:guide>
        <p15:guide id="7" orient="horz" pos="1576">
          <p15:clr>
            <a:srgbClr val="A4A3A4"/>
          </p15:clr>
        </p15:guide>
        <p15:guide id="8" pos="4428">
          <p15:clr>
            <a:srgbClr val="A4A3A4"/>
          </p15:clr>
        </p15:guide>
        <p15:guide id="9" pos="3172">
          <p15:clr>
            <a:srgbClr val="A4A3A4"/>
          </p15:clr>
        </p15:guide>
        <p15:guide id="10" pos="4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6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4" autoAdjust="0"/>
    <p:restoredTop sz="84354" autoAdjust="0"/>
  </p:normalViewPr>
  <p:slideViewPr>
    <p:cSldViewPr snapToGrid="0" snapToObjects="1">
      <p:cViewPr varScale="1">
        <p:scale>
          <a:sx n="107" d="100"/>
          <a:sy n="107" d="100"/>
        </p:scale>
        <p:origin x="960" y="168"/>
      </p:cViewPr>
      <p:guideLst>
        <p:guide orient="horz" pos="2160"/>
        <p:guide pos="2880"/>
        <p:guide pos="2721"/>
        <p:guide orient="horz" pos="1583"/>
        <p:guide pos="5598"/>
        <p:guide pos="201"/>
        <p:guide orient="horz" pos="1576"/>
        <p:guide pos="4428"/>
        <p:guide pos="3172"/>
        <p:guide pos="4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AEA6E-8BE1-9445-A92B-A66D027662AA}" type="datetimeFigureOut">
              <a:rPr lang="en-US" smtClean="0"/>
              <a:t>8/9/21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C2C97-6DD4-F949-9F8D-D56DCDB95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3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2C97-6DD4-F949-9F8D-D56DCDB95D5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87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/>
              </a:rPr>
              <a:t>Teachers’ 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The Image shows Hitler and the German Lorenz machine which the British</a:t>
            </a:r>
            <a:r>
              <a:rPr lang="en-US" baseline="0" dirty="0">
                <a:solidFill>
                  <a:srgbClr val="000000"/>
                </a:solidFill>
                <a:latin typeface="Calibri"/>
              </a:rPr>
              <a:t> nicknamed the Tunny.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solidFill>
                  <a:srgbClr val="000000"/>
                </a:solidFill>
                <a:latin typeface="Calibri"/>
              </a:rPr>
              <a:t>The Lorenz machine converted messages into top secret code.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2C97-6DD4-F949-9F8D-D56DCDB95D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19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2C97-6DD4-F949-9F8D-D56DCDB95D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5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Teachers’ Notes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German messages sent in the war were based on binary.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Tapes with holes punched in were a way of reading and writing the binary code.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 = a punched hole  0 = no hole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Please</a:t>
            </a:r>
            <a:r>
              <a:rPr lang="en-US" baseline="0" dirty="0"/>
              <a:t> note, the smaller holes down the </a:t>
            </a:r>
            <a:r>
              <a:rPr lang="en-US" baseline="0" dirty="0" err="1"/>
              <a:t>centre</a:t>
            </a:r>
            <a:r>
              <a:rPr lang="en-US" baseline="0" dirty="0"/>
              <a:t> of the tape are the registration holes which secure the tape to the machine.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2C97-6DD4-F949-9F8D-D56DCDB95D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75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Teachers’ Notes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plaintext letters are on</a:t>
            </a:r>
            <a:r>
              <a:rPr lang="en-US" baseline="0" dirty="0"/>
              <a:t> </a:t>
            </a:r>
            <a:r>
              <a:rPr lang="en-US" dirty="0"/>
              <a:t>the left columns, the ciphered letters are on the right columns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</a:t>
            </a:r>
            <a:r>
              <a:rPr lang="en-US" baseline="0" dirty="0"/>
              <a:t> enciphered word is SECRET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2C97-6DD4-F949-9F8D-D56DCDB95D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01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 images show </a:t>
            </a:r>
            <a:r>
              <a:rPr lang="en-US" baseline="0"/>
              <a:t>a tape-punching </a:t>
            </a:r>
            <a:r>
              <a:rPr lang="en-US" baseline="0" dirty="0"/>
              <a:t>device and the wheel settings of a Lorenz cipher machine (the </a:t>
            </a:r>
            <a:r>
              <a:rPr lang="en-US" baseline="0" dirty="0" err="1"/>
              <a:t>Tunny</a:t>
            </a:r>
            <a:r>
              <a:rPr lang="en-US" baseline="0" dirty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2C97-6DD4-F949-9F8D-D56DCDB95D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0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3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6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8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2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5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3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1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2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76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8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3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.jpg"/>
          <p:cNvPicPr>
            <a:picLocks noChangeAspect="1"/>
          </p:cNvPicPr>
          <p:nvPr userDrawn="1"/>
        </p:nvPicPr>
        <p:blipFill>
          <a:blip r:embed="rId13">
            <a:alphaModFix amt="29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78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20" y="662516"/>
            <a:ext cx="9240376" cy="63435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36B72-D48B-5C4F-B823-DBB8A49B211D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F4559-F986-1141-BC62-BAB4E508A2D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8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7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599"/>
            <a:ext cx="9144000" cy="3805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091" y="3161729"/>
            <a:ext cx="8510587" cy="172767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2400" b="1" dirty="0">
                <a:latin typeface="Verdana"/>
                <a:ea typeface="Verdana"/>
                <a:cs typeface="Verdana"/>
              </a:rPr>
              <a:t>04 – Cryptic Messages</a:t>
            </a:r>
            <a:br>
              <a:rPr sz="2400" dirty="0"/>
            </a:br>
            <a:r>
              <a:rPr lang="en-US" sz="2400" b="1" dirty="0">
                <a:latin typeface="Verdana"/>
                <a:ea typeface="Verdana"/>
                <a:cs typeface="Verdana"/>
              </a:rPr>
              <a:t> </a:t>
            </a:r>
            <a:br>
              <a:rPr dirty="0"/>
            </a:b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46145"/>
            <a:ext cx="8709678" cy="142821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b="1" dirty="0"/>
          </a:p>
          <a:p>
            <a:pPr algn="r"/>
            <a:r>
              <a:rPr lang="en-US" sz="1600" b="1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Key words:</a:t>
            </a:r>
          </a:p>
          <a:p>
            <a:pPr algn="r"/>
            <a:r>
              <a:rPr lang="en-US" sz="2800" dirty="0">
                <a:latin typeface="Courier New"/>
                <a:cs typeface="Courier New"/>
              </a:rPr>
              <a:t>Cryptography </a:t>
            </a:r>
            <a:r>
              <a:rPr lang="en-US" sz="2800" dirty="0">
                <a:solidFill>
                  <a:schemeClr val="tx1"/>
                </a:solidFill>
                <a:latin typeface="Courier New"/>
                <a:cs typeface="Courier New"/>
              </a:rPr>
              <a:t>| </a:t>
            </a:r>
            <a:r>
              <a:rPr lang="en-US" sz="2800" dirty="0">
                <a:latin typeface="Courier New"/>
                <a:cs typeface="Courier New"/>
              </a:rPr>
              <a:t>Binary </a:t>
            </a:r>
            <a:r>
              <a:rPr lang="en-US" sz="2800" dirty="0">
                <a:solidFill>
                  <a:schemeClr val="tx1"/>
                </a:solidFill>
                <a:latin typeface="Courier New"/>
                <a:cs typeface="Courier New"/>
              </a:rPr>
              <a:t>| </a:t>
            </a:r>
            <a:r>
              <a:rPr lang="en-US" sz="2800" dirty="0">
                <a:latin typeface="Courier New"/>
                <a:cs typeface="Courier New"/>
              </a:rPr>
              <a:t>Cipher</a:t>
            </a:r>
            <a:endParaRPr lang="en-US" sz="2800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A499C3-DEFB-6044-9ECD-AF9B595ED8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2" r="4287" b="6014"/>
          <a:stretch/>
        </p:blipFill>
        <p:spPr>
          <a:xfrm>
            <a:off x="0" y="5575300"/>
            <a:ext cx="9144000" cy="13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3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75" y="2501900"/>
            <a:ext cx="4802486" cy="1896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Verdana"/>
                <a:ea typeface="Verdana"/>
                <a:cs typeface="Verdana"/>
              </a:rPr>
              <a:t>Both sides of the conflict used </a:t>
            </a:r>
            <a:r>
              <a:rPr lang="en-US" sz="1600" dirty="0" err="1">
                <a:latin typeface="Verdana"/>
                <a:ea typeface="Verdana"/>
                <a:cs typeface="Verdana"/>
              </a:rPr>
              <a:t>teleprinters</a:t>
            </a:r>
            <a:r>
              <a:rPr lang="en-US" sz="1600" dirty="0">
                <a:latin typeface="Verdana"/>
                <a:ea typeface="Verdana"/>
                <a:cs typeface="Verdana"/>
              </a:rPr>
              <a:t> to communicate over long distances. </a:t>
            </a:r>
          </a:p>
          <a:p>
            <a:pPr marL="0" indent="0">
              <a:buNone/>
            </a:pPr>
            <a:endParaRPr lang="en-US" sz="1600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r>
              <a:rPr lang="en-US" sz="1600" dirty="0">
                <a:latin typeface="Verdana" charset="0"/>
                <a:ea typeface="Verdana" charset="0"/>
                <a:cs typeface="Verdana" charset="0"/>
              </a:rPr>
              <a:t>Hitler, the German leader, was using the </a:t>
            </a:r>
            <a:r>
              <a:rPr lang="en-US" sz="1600" b="1" dirty="0">
                <a:latin typeface="Verdana" charset="0"/>
                <a:ea typeface="Verdana" charset="0"/>
                <a:cs typeface="Verdana" charset="0"/>
              </a:rPr>
              <a:t>Lorenz</a:t>
            </a:r>
            <a:r>
              <a:rPr lang="en-US" sz="1600" dirty="0">
                <a:latin typeface="Verdana" charset="0"/>
                <a:ea typeface="Verdana" charset="0"/>
                <a:cs typeface="Verdana" charset="0"/>
              </a:rPr>
              <a:t> machine (the Tunny) to send secret messages to his generals.</a:t>
            </a:r>
          </a:p>
          <a:p>
            <a:pPr marL="0" indent="0">
              <a:buNone/>
            </a:pPr>
            <a:endParaRPr lang="en-US" sz="1600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endParaRPr lang="en-US" sz="1600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endParaRPr lang="en-US" sz="1600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endParaRPr lang="en-US" sz="16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21283146">
            <a:off x="237264" y="1171715"/>
            <a:ext cx="86672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latin typeface="Verdana"/>
                <a:ea typeface="Verdana"/>
                <a:cs typeface="Verdana"/>
              </a:rPr>
              <a:t>Second World War communication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2753">
            <a:off x="5879122" y="2118598"/>
            <a:ext cx="2771319" cy="4024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BPMA Lorenz 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47" y="4282633"/>
            <a:ext cx="3890255" cy="25753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4050" y="4548498"/>
            <a:ext cx="2857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Verdana"/>
                <a:ea typeface="Verdana"/>
                <a:cs typeface="Verdana"/>
              </a:rPr>
              <a:t>The messages helped to plan their attack and </a:t>
            </a:r>
            <a:r>
              <a:rPr lang="en-US" sz="1600" dirty="0" err="1">
                <a:latin typeface="Verdana"/>
                <a:ea typeface="Verdana"/>
                <a:cs typeface="Verdana"/>
              </a:rPr>
              <a:t>defence</a:t>
            </a:r>
            <a:r>
              <a:rPr lang="en-US" sz="1600" dirty="0">
                <a:latin typeface="Verdana"/>
                <a:ea typeface="Verdana"/>
                <a:cs typeface="Verdan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395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0560"/>
            <a:ext cx="9144000" cy="2377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6274" y="2513013"/>
            <a:ext cx="7784819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600" b="1" dirty="0">
                <a:latin typeface="Verdana"/>
                <a:ea typeface="Verdana"/>
                <a:cs typeface="Verdana"/>
              </a:rPr>
              <a:t>Cryptography</a:t>
            </a:r>
            <a:r>
              <a:rPr lang="en-GB" sz="1600" dirty="0">
                <a:latin typeface="Verdana"/>
                <a:ea typeface="Verdana"/>
                <a:cs typeface="Verdana"/>
              </a:rPr>
              <a:t> is the </a:t>
            </a:r>
            <a:r>
              <a:rPr lang="en-US" sz="1600" dirty="0">
                <a:latin typeface="Verdana"/>
                <a:ea typeface="Verdana"/>
                <a:cs typeface="Verdana"/>
              </a:rPr>
              <a:t>process of creating or solving secret messages.</a:t>
            </a:r>
          </a:p>
          <a:p>
            <a:pPr>
              <a:lnSpc>
                <a:spcPct val="110000"/>
              </a:lnSpc>
            </a:pPr>
            <a:endParaRPr lang="en-US" sz="1600" b="1" dirty="0">
              <a:latin typeface="Verdana"/>
              <a:ea typeface="Verdana"/>
              <a:cs typeface="Verdana"/>
            </a:endParaRPr>
          </a:p>
          <a:p>
            <a:pPr>
              <a:lnSpc>
                <a:spcPct val="110000"/>
              </a:lnSpc>
            </a:pPr>
            <a:r>
              <a:rPr lang="en-US" sz="1600" dirty="0">
                <a:latin typeface="Verdana"/>
                <a:ea typeface="Verdana"/>
                <a:cs typeface="Verdana"/>
              </a:rPr>
              <a:t>A </a:t>
            </a:r>
            <a:r>
              <a:rPr lang="en-US" sz="1600" b="1" dirty="0">
                <a:latin typeface="Verdana"/>
                <a:ea typeface="Verdana"/>
                <a:cs typeface="Verdana"/>
              </a:rPr>
              <a:t>key</a:t>
            </a:r>
            <a:r>
              <a:rPr lang="en-US" sz="1600" dirty="0">
                <a:latin typeface="Verdana"/>
                <a:ea typeface="Verdana"/>
                <a:cs typeface="Verdana"/>
              </a:rPr>
              <a:t> is a system used to convert a messages into a secret code and back again.</a:t>
            </a:r>
          </a:p>
          <a:p>
            <a:pPr>
              <a:lnSpc>
                <a:spcPct val="110000"/>
              </a:lnSpc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>
              <a:lnSpc>
                <a:spcPct val="110000"/>
              </a:lnSpc>
            </a:pPr>
            <a:r>
              <a:rPr lang="en-US" sz="1600" b="1" dirty="0">
                <a:latin typeface="Verdana"/>
                <a:ea typeface="Verdana"/>
                <a:cs typeface="Verdana"/>
              </a:rPr>
              <a:t>Cryptographers</a:t>
            </a:r>
            <a:r>
              <a:rPr lang="en-US" sz="1600" dirty="0">
                <a:latin typeface="Verdana"/>
                <a:ea typeface="Verdana"/>
                <a:cs typeface="Verdana"/>
              </a:rPr>
              <a:t> work to solve the </a:t>
            </a:r>
            <a:r>
              <a:rPr lang="en-US" sz="1600" b="1" dirty="0">
                <a:latin typeface="Verdana"/>
                <a:ea typeface="Verdana"/>
                <a:cs typeface="Verdana"/>
              </a:rPr>
              <a:t>key</a:t>
            </a:r>
            <a:r>
              <a:rPr lang="en-US" sz="1600" dirty="0">
                <a:latin typeface="Verdana"/>
                <a:ea typeface="Verdana"/>
                <a:cs typeface="Verdana"/>
              </a:rPr>
              <a:t> and understand the message.</a:t>
            </a:r>
          </a:p>
          <a:p>
            <a:pPr>
              <a:lnSpc>
                <a:spcPct val="110000"/>
              </a:lnSpc>
            </a:pPr>
            <a:endParaRPr lang="en-US" sz="1600" b="1" dirty="0">
              <a:latin typeface="Verdana"/>
              <a:ea typeface="Verdana"/>
              <a:cs typeface="Verdan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21283146">
            <a:off x="353294" y="1171713"/>
            <a:ext cx="86672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latin typeface="Verdana"/>
                <a:ea typeface="Verdana"/>
                <a:cs typeface="Verdana"/>
              </a:rPr>
              <a:t>Key word: Cryptography</a:t>
            </a:r>
          </a:p>
        </p:txBody>
      </p:sp>
    </p:spTree>
    <p:extLst>
      <p:ext uri="{BB962C8B-B14F-4D97-AF65-F5344CB8AC3E}">
        <p14:creationId xmlns:p14="http://schemas.microsoft.com/office/powerpoint/2010/main" val="231185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6754" y="2513013"/>
            <a:ext cx="6317246" cy="454501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b="1" dirty="0">
                <a:latin typeface="Verdana"/>
                <a:ea typeface="Verdana"/>
                <a:cs typeface="Verdana"/>
              </a:rPr>
              <a:t>Binary</a:t>
            </a:r>
            <a:r>
              <a:rPr lang="en-US" sz="1600" dirty="0">
                <a:latin typeface="Verdana"/>
                <a:ea typeface="Verdana"/>
                <a:cs typeface="Verdana"/>
              </a:rPr>
              <a:t> is a number scheme where the only value is 0 or 1.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latin typeface="Verdana"/>
                <a:ea typeface="Verdana"/>
                <a:cs typeface="Verdana"/>
              </a:rPr>
              <a:t>Computers still work in </a:t>
            </a:r>
            <a:r>
              <a:rPr lang="en-US" sz="1600" b="1" dirty="0">
                <a:latin typeface="Verdana"/>
                <a:ea typeface="Verdana"/>
                <a:cs typeface="Verdana"/>
              </a:rPr>
              <a:t>binary</a:t>
            </a:r>
            <a:r>
              <a:rPr lang="en-US" sz="1600" dirty="0">
                <a:latin typeface="Verdana"/>
                <a:ea typeface="Verdana"/>
                <a:cs typeface="Verdana"/>
              </a:rPr>
              <a:t> today.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latin typeface="Verdana"/>
                <a:ea typeface="Verdana"/>
                <a:cs typeface="Verdana"/>
              </a:rPr>
              <a:t>Each letter has a five digit code made up of 0’s and 1’s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b="1" dirty="0">
              <a:latin typeface="Verdana"/>
              <a:ea typeface="Verdana"/>
              <a:cs typeface="Verdan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600" b="1" dirty="0">
                <a:latin typeface="Verdana"/>
                <a:ea typeface="Verdana"/>
                <a:cs typeface="Verdana"/>
              </a:rPr>
              <a:t>Example: A is 11000, B is 10011, C is 01110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latin typeface="Verdana"/>
                <a:ea typeface="Verdana"/>
                <a:cs typeface="Verdana"/>
              </a:rPr>
              <a:t>Tapes punched with holes were a way of reading and writing binary.</a:t>
            </a:r>
            <a:endParaRPr lang="en-GB" sz="1600" dirty="0">
              <a:latin typeface="Verdana"/>
              <a:ea typeface="Verdana"/>
              <a:cs typeface="Verdana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1600" dirty="0">
              <a:latin typeface="Verdana"/>
              <a:ea typeface="Verdana"/>
              <a:cs typeface="Verdan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21283146">
            <a:off x="237260" y="1171638"/>
            <a:ext cx="86689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latin typeface="Verdana"/>
                <a:ea typeface="Verdana"/>
                <a:cs typeface="Verdana"/>
              </a:rPr>
              <a:t>Key word: Binary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3883">
            <a:off x="-330588" y="1640783"/>
            <a:ext cx="2973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3852" y="2513013"/>
            <a:ext cx="5802973" cy="425473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600" dirty="0">
                <a:latin typeface="Verdana"/>
                <a:ea typeface="Verdana"/>
                <a:cs typeface="Verdana"/>
              </a:rPr>
              <a:t>A </a:t>
            </a:r>
            <a:r>
              <a:rPr lang="en-GB" sz="1600" b="1" dirty="0">
                <a:latin typeface="Verdana"/>
                <a:ea typeface="Verdana"/>
                <a:cs typeface="Verdana"/>
              </a:rPr>
              <a:t>cipher</a:t>
            </a:r>
            <a:r>
              <a:rPr lang="en-GB" sz="1600" dirty="0">
                <a:latin typeface="Verdana"/>
                <a:ea typeface="Verdana"/>
                <a:cs typeface="Verdana"/>
              </a:rPr>
              <a:t> is </a:t>
            </a:r>
            <a:r>
              <a:rPr lang="en-US" sz="1600" dirty="0">
                <a:latin typeface="Verdana"/>
                <a:ea typeface="Verdana"/>
                <a:cs typeface="Verdana"/>
              </a:rPr>
              <a:t>way of writing a word or message in a secret code.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latin typeface="Verdana"/>
                <a:ea typeface="Verdana"/>
                <a:cs typeface="Verdana"/>
              </a:rPr>
              <a:t>A letter is represented by a different letter, symbol or character.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latin typeface="Verdana"/>
                <a:ea typeface="Verdana"/>
                <a:cs typeface="Verdana"/>
              </a:rPr>
              <a:t>A </a:t>
            </a:r>
            <a:r>
              <a:rPr lang="en-US" sz="1600" b="1" dirty="0">
                <a:latin typeface="Verdana"/>
                <a:ea typeface="Verdana"/>
                <a:cs typeface="Verdana"/>
              </a:rPr>
              <a:t>cipher</a:t>
            </a:r>
            <a:r>
              <a:rPr lang="en-US" sz="1600" dirty="0">
                <a:latin typeface="Verdana"/>
                <a:ea typeface="Verdana"/>
                <a:cs typeface="Verdana"/>
              </a:rPr>
              <a:t> key enables a word to be disguised.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latin typeface="Verdana"/>
                <a:ea typeface="Verdana"/>
                <a:cs typeface="Verdana"/>
              </a:rPr>
              <a:t>Can you decrypt this </a:t>
            </a:r>
            <a:r>
              <a:rPr lang="en-US" sz="1600" b="1" dirty="0">
                <a:latin typeface="Verdana"/>
                <a:ea typeface="Verdana"/>
                <a:cs typeface="Verdana"/>
              </a:rPr>
              <a:t>enciphered</a:t>
            </a:r>
            <a:r>
              <a:rPr lang="en-US" sz="1600" dirty="0">
                <a:latin typeface="Verdana"/>
                <a:ea typeface="Verdana"/>
                <a:cs typeface="Verdana"/>
              </a:rPr>
              <a:t> word?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latin typeface="Verdana"/>
                <a:ea typeface="Verdana"/>
                <a:cs typeface="Verdana"/>
              </a:rPr>
              <a:t>Use the key to help.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b="1" dirty="0">
                <a:latin typeface="Verdana"/>
                <a:ea typeface="Verdana"/>
                <a:cs typeface="Verdana"/>
              </a:rPr>
              <a:t>GMTCMJ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600" b="1" dirty="0">
              <a:latin typeface="Verdana"/>
              <a:ea typeface="Verdana"/>
              <a:cs typeface="Verdana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600" b="1" dirty="0">
              <a:latin typeface="Verdana"/>
              <a:ea typeface="Verdana"/>
              <a:cs typeface="Verdana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latin typeface="Verdana"/>
                <a:ea typeface="Verdana"/>
                <a:cs typeface="Verdana"/>
              </a:rPr>
              <a:t> 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>
              <a:lnSpc>
                <a:spcPct val="110000"/>
              </a:lnSpc>
            </a:pPr>
            <a:endParaRPr lang="en-US" sz="1600" dirty="0">
              <a:latin typeface="Verdana"/>
              <a:cs typeface="Verdana"/>
            </a:endParaRPr>
          </a:p>
          <a:p>
            <a:endParaRPr lang="en-US" sz="1600" dirty="0">
              <a:latin typeface="Verdana"/>
              <a:ea typeface="Verdana"/>
              <a:cs typeface="Verdan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1283146">
            <a:off x="237264" y="1171715"/>
            <a:ext cx="86672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latin typeface="Verdana"/>
                <a:ea typeface="Verdana"/>
                <a:cs typeface="Verdana"/>
              </a:rPr>
              <a:t>Key word: Cipher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222927"/>
              </p:ext>
            </p:extLst>
          </p:nvPr>
        </p:nvGraphicFramePr>
        <p:xfrm>
          <a:off x="414127" y="2012869"/>
          <a:ext cx="983563" cy="4754880"/>
        </p:xfrm>
        <a:graphic>
          <a:graphicData uri="http://schemas.openxmlformats.org/drawingml/2006/table">
            <a:tbl>
              <a:tblPr bandRow="1">
                <a:tableStyleId>{91EBBBCC-DAD2-459C-BE2E-F6DE35CF9A28}</a:tableStyleId>
              </a:tblPr>
              <a:tblGrid>
                <a:gridCol w="367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342">
                <a:tc>
                  <a:txBody>
                    <a:bodyPr/>
                    <a:lstStyle/>
                    <a:p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934">
                <a:tc>
                  <a:txBody>
                    <a:bodyPr/>
                    <a:lstStyle/>
                    <a:p>
                      <a:r>
                        <a:rPr lang="en-US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934"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934">
                <a:tc>
                  <a:txBody>
                    <a:bodyPr/>
                    <a:lstStyle/>
                    <a:p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934">
                <a:tc>
                  <a:txBody>
                    <a:bodyPr/>
                    <a:lstStyle/>
                    <a:p>
                      <a:r>
                        <a:rPr lang="en-US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934">
                <a:tc>
                  <a:txBody>
                    <a:bodyPr/>
                    <a:lstStyle/>
                    <a:p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934"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934">
                <a:tc>
                  <a:txBody>
                    <a:bodyPr/>
                    <a:lstStyle/>
                    <a:p>
                      <a:r>
                        <a:rPr lang="en-US" b="1" dirty="0"/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934">
                <a:tc>
                  <a:txBody>
                    <a:bodyPr/>
                    <a:lstStyle/>
                    <a:p>
                      <a:r>
                        <a:rPr lang="en-US" b="1" dirty="0"/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934">
                <a:tc>
                  <a:txBody>
                    <a:bodyPr/>
                    <a:lstStyle/>
                    <a:p>
                      <a:r>
                        <a:rPr lang="en-US" b="1" dirty="0"/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934">
                <a:tc>
                  <a:txBody>
                    <a:bodyPr/>
                    <a:lstStyle/>
                    <a:p>
                      <a:r>
                        <a:rPr lang="en-US" b="1" dirty="0"/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934">
                <a:tc>
                  <a:txBody>
                    <a:bodyPr/>
                    <a:lstStyle/>
                    <a:p>
                      <a:r>
                        <a:rPr lang="en-US" b="1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934">
                <a:tc>
                  <a:txBody>
                    <a:bodyPr/>
                    <a:lstStyle/>
                    <a:p>
                      <a:r>
                        <a:rPr lang="en-US" b="1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348716"/>
              </p:ext>
            </p:extLst>
          </p:nvPr>
        </p:nvGraphicFramePr>
        <p:xfrm>
          <a:off x="1608758" y="2012869"/>
          <a:ext cx="1014609" cy="4754880"/>
        </p:xfrm>
        <a:graphic>
          <a:graphicData uri="http://schemas.openxmlformats.org/drawingml/2006/table">
            <a:tbl>
              <a:tblPr bandRow="1">
                <a:tableStyleId>{91EBBBCC-DAD2-459C-BE2E-F6DE35CF9A28}</a:tableStyleId>
              </a:tblPr>
              <a:tblGrid>
                <a:gridCol w="367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934">
                <a:tc>
                  <a:txBody>
                    <a:bodyPr/>
                    <a:lstStyle/>
                    <a:p>
                      <a:r>
                        <a:rPr lang="en-US" b="1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934">
                <a:tc>
                  <a:txBody>
                    <a:bodyPr/>
                    <a:lstStyle/>
                    <a:p>
                      <a:r>
                        <a:rPr lang="en-US" b="1" dirty="0"/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934">
                <a:tc>
                  <a:txBody>
                    <a:bodyPr/>
                    <a:lstStyle/>
                    <a:p>
                      <a:r>
                        <a:rPr lang="en-US" b="1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934">
                <a:tc>
                  <a:txBody>
                    <a:bodyPr/>
                    <a:lstStyle/>
                    <a:p>
                      <a:r>
                        <a:rPr lang="en-US" b="1" dirty="0"/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934">
                <a:tc>
                  <a:txBody>
                    <a:bodyPr/>
                    <a:lstStyle/>
                    <a:p>
                      <a:r>
                        <a:rPr lang="en-US" b="1" dirty="0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934">
                <a:tc>
                  <a:txBody>
                    <a:bodyPr/>
                    <a:lstStyle/>
                    <a:p>
                      <a:r>
                        <a:rPr lang="en-US" b="1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934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934">
                <a:tc>
                  <a:txBody>
                    <a:bodyPr/>
                    <a:lstStyle/>
                    <a:p>
                      <a:r>
                        <a:rPr lang="en-US" b="1" dirty="0"/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934">
                <a:tc>
                  <a:txBody>
                    <a:bodyPr/>
                    <a:lstStyle/>
                    <a:p>
                      <a:r>
                        <a:rPr lang="en-US" b="1" dirty="0"/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934">
                <a:tc>
                  <a:txBody>
                    <a:bodyPr/>
                    <a:lstStyle/>
                    <a:p>
                      <a:r>
                        <a:rPr lang="en-US" b="1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934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934">
                <a:tc>
                  <a:txBody>
                    <a:bodyPr/>
                    <a:lstStyle/>
                    <a:p>
                      <a:r>
                        <a:rPr lang="en-US" b="1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934">
                <a:tc>
                  <a:txBody>
                    <a:bodyPr/>
                    <a:lstStyle/>
                    <a:p>
                      <a:r>
                        <a:rPr lang="en-US" b="1" dirty="0"/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-665222" y="2112587"/>
            <a:ext cx="164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Cipher 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63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" b="7189"/>
          <a:stretch/>
        </p:blipFill>
        <p:spPr>
          <a:xfrm>
            <a:off x="-11141" y="3394966"/>
            <a:ext cx="9524478" cy="3463034"/>
          </a:xfrm>
          <a:prstGeom prst="rect">
            <a:avLst/>
          </a:prstGeom>
        </p:spPr>
      </p:pic>
      <p:pic>
        <p:nvPicPr>
          <p:cNvPr id="11" name="Picture 10" descr="punched-tap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94"/>
          <a:stretch/>
        </p:blipFill>
        <p:spPr>
          <a:xfrm>
            <a:off x="205756" y="-92799"/>
            <a:ext cx="1054044" cy="711642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398588" y="13966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Verdana"/>
              <a:ea typeface="Verdana"/>
              <a:cs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3052" y="2528139"/>
            <a:ext cx="48537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600" dirty="0">
                <a:latin typeface="Verdana"/>
                <a:ea typeface="Verdana"/>
                <a:cs typeface="Verdana"/>
              </a:rPr>
              <a:t>We’re going to make our own cipher process based on some elements of the Tunny.</a:t>
            </a:r>
          </a:p>
          <a:p>
            <a:pPr algn="r">
              <a:lnSpc>
                <a:spcPct val="110000"/>
              </a:lnSpc>
            </a:pPr>
            <a:endParaRPr lang="en-US" sz="1600" dirty="0">
              <a:latin typeface="Verdana"/>
              <a:ea typeface="Verdana"/>
              <a:cs typeface="Verdana"/>
            </a:endParaRPr>
          </a:p>
          <a:p>
            <a:pPr algn="r">
              <a:lnSpc>
                <a:spcPct val="110000"/>
              </a:lnSpc>
            </a:pPr>
            <a:r>
              <a:rPr lang="en-US" sz="1600" dirty="0">
                <a:latin typeface="Verdana"/>
                <a:ea typeface="Verdana"/>
                <a:cs typeface="Verdana"/>
              </a:rPr>
              <a:t>By using a </a:t>
            </a:r>
            <a:r>
              <a:rPr lang="en-US" sz="1600" b="1" dirty="0">
                <a:latin typeface="Verdana"/>
                <a:ea typeface="Verdana"/>
                <a:cs typeface="Verdana"/>
              </a:rPr>
              <a:t>key</a:t>
            </a:r>
            <a:r>
              <a:rPr lang="en-US" sz="1600" dirty="0">
                <a:latin typeface="Verdana"/>
                <a:ea typeface="Verdana"/>
                <a:cs typeface="Verdana"/>
              </a:rPr>
              <a:t> we’ll examine how words can </a:t>
            </a:r>
            <a:r>
              <a:rPr lang="en-US" sz="1600">
                <a:latin typeface="Verdana"/>
                <a:ea typeface="Verdana"/>
                <a:cs typeface="Verdana"/>
              </a:rPr>
              <a:t>be disguised!</a:t>
            </a:r>
            <a:endParaRPr lang="en-US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21283146">
            <a:off x="237273" y="1171906"/>
            <a:ext cx="86631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latin typeface="Verdana"/>
                <a:ea typeface="Verdana"/>
                <a:cs typeface="Verdana"/>
              </a:rPr>
              <a:t>Making secret messages</a:t>
            </a:r>
          </a:p>
        </p:txBody>
      </p:sp>
      <p:pic>
        <p:nvPicPr>
          <p:cNvPr id="2" name="Picture 1" descr="tape_being_punched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6"/>
          <a:stretch/>
        </p:blipFill>
        <p:spPr>
          <a:xfrm rot="20943529">
            <a:off x="614561" y="1767049"/>
            <a:ext cx="2196825" cy="3323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lorenz_setting_wheel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503">
            <a:off x="2467517" y="3971310"/>
            <a:ext cx="3724136" cy="2454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484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1301</TotalTime>
  <Words>484</Words>
  <Application>Microsoft Macintosh PowerPoint</Application>
  <PresentationFormat>On-screen Show (4:3)</PresentationFormat>
  <Paragraphs>146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Verdana</vt:lpstr>
      <vt:lpstr>Office Theme</vt:lpstr>
      <vt:lpstr>04 – Cryptic Messages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Muddy Publishing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 The Postal Museum</dc:title>
  <dc:creator>Muddy Publishing Ltd</dc:creator>
  <cp:lastModifiedBy>Shaema Shibli</cp:lastModifiedBy>
  <cp:revision>111</cp:revision>
  <dcterms:created xsi:type="dcterms:W3CDTF">2017-04-25T20:35:47Z</dcterms:created>
  <dcterms:modified xsi:type="dcterms:W3CDTF">2021-08-09T12:58:05Z</dcterms:modified>
</cp:coreProperties>
</file>