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"/>
  </p:notesMasterIdLst>
  <p:sldIdLst>
    <p:sldId id="256" r:id="rId2"/>
    <p:sldId id="262" r:id="rId3"/>
    <p:sldId id="264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88" userDrawn="1">
          <p15:clr>
            <a:srgbClr val="A4A3A4"/>
          </p15:clr>
        </p15:guide>
        <p15:guide id="3" pos="2608" userDrawn="1">
          <p15:clr>
            <a:srgbClr val="A4A3A4"/>
          </p15:clr>
        </p15:guide>
        <p15:guide id="4" orient="horz" pos="1570" userDrawn="1">
          <p15:clr>
            <a:srgbClr val="A4A3A4"/>
          </p15:clr>
        </p15:guide>
        <p15:guide id="5" pos="5598">
          <p15:clr>
            <a:srgbClr val="A4A3A4"/>
          </p15:clr>
        </p15:guide>
        <p15:guide id="6" pos="2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84354" autoAdjust="0"/>
  </p:normalViewPr>
  <p:slideViewPr>
    <p:cSldViewPr snapToGrid="0" snapToObjects="1">
      <p:cViewPr varScale="1">
        <p:scale>
          <a:sx n="107" d="100"/>
          <a:sy n="107" d="100"/>
        </p:scale>
        <p:origin x="960" y="168"/>
      </p:cViewPr>
      <p:guideLst>
        <p:guide orient="horz" pos="2160"/>
        <p:guide pos="3288"/>
        <p:guide pos="2608"/>
        <p:guide orient="horz" pos="1570"/>
        <p:guide pos="5598"/>
        <p:guide pos="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AEA6E-8BE1-9445-A92B-A66D027662AA}" type="datetimeFigureOut">
              <a:rPr lang="en-US" smtClean="0"/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C2C97-6DD4-F949-9F8D-D56DCDB95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3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8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Teachers’ Notes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Tommy Flowers grew up in London's East End being surrounded and inspired by his father’s bricklaying tools.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r>
              <a:rPr lang="en-US" dirty="0"/>
              <a:t>Write out the alphabet on</a:t>
            </a:r>
            <a:r>
              <a:rPr lang="en-US" baseline="0" dirty="0"/>
              <a:t> the board.</a:t>
            </a:r>
          </a:p>
          <a:p>
            <a:r>
              <a:rPr lang="en-US" dirty="0"/>
              <a:t>Give</a:t>
            </a:r>
            <a:r>
              <a:rPr lang="en-US" baseline="0" dirty="0"/>
              <a:t> the students a clue, The first letter is a C </a:t>
            </a:r>
            <a:r>
              <a:rPr lang="mr-IN" baseline="0" dirty="0"/>
              <a:t>…</a:t>
            </a:r>
            <a:r>
              <a:rPr lang="en-GB" baseline="0" dirty="0"/>
              <a:t>. </a:t>
            </a:r>
          </a:p>
          <a:p>
            <a:r>
              <a:rPr lang="en-GB" baseline="0" dirty="0"/>
              <a:t>In this coded word the T’s are actually S’s</a:t>
            </a:r>
          </a:p>
          <a:p>
            <a:endParaRPr lang="en-GB" baseline="0" dirty="0"/>
          </a:p>
          <a:p>
            <a:r>
              <a:rPr lang="en-GB" baseline="0" dirty="0"/>
              <a:t>Notice the pattern? The real letter comes before the coded letter in the alphabet.</a:t>
            </a:r>
          </a:p>
          <a:p>
            <a:r>
              <a:rPr lang="en-GB" baseline="0" dirty="0"/>
              <a:t>The coded word is COLOSSUS</a:t>
            </a:r>
          </a:p>
          <a:p>
            <a:endParaRPr lang="en-GB" baseline="0" dirty="0"/>
          </a:p>
          <a:p>
            <a:r>
              <a:rPr lang="en-GB" baseline="0" dirty="0"/>
              <a:t>More code-breaking activities can be found in sections 5 and 6 of the ‘Cracking Code Breakers resource.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 notes:</a:t>
            </a:r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Tommy went to school in East Ham and studied at the local college until he was 16. He then worked as an apprentice and attended</a:t>
            </a:r>
            <a:r>
              <a:rPr lang="en-US" baseline="0" dirty="0"/>
              <a:t> college in the evenings.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7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Teachers’ Notes </a:t>
            </a:r>
          </a:p>
          <a:p>
            <a:r>
              <a:rPr lang="en-US" dirty="0"/>
              <a:t>The</a:t>
            </a:r>
            <a:r>
              <a:rPr lang="en-US" baseline="0" dirty="0"/>
              <a:t> illustration is by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William Heath Robinson.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He was an English artist known for drawings of comical and complicated machines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previous code breaking machine before Colossus was nicknamed the ‘Heath Robinson’. Tommy Flowers thought he could come up with a new invention which would work faster and more efficiently than the ‘Heath Robinson’.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C2C97-6DD4-F949-9F8D-D56DCDB95D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8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2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5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3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1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7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8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3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G.jpg"/>
          <p:cNvPicPr>
            <a:picLocks noChangeAspect="1"/>
          </p:cNvPicPr>
          <p:nvPr userDrawn="1"/>
        </p:nvPicPr>
        <p:blipFill>
          <a:blip r:embed="rId13">
            <a:alphaModFix amt="29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20" y="662516"/>
            <a:ext cx="9240376" cy="634351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36B72-D48B-5C4F-B823-DBB8A49B211D}" type="datetimeFigureOut">
              <a:rPr lang="en-US" smtClean="0"/>
              <a:t>8/9/21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F4559-F986-1141-BC62-BAB4E508A2D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600"/>
            <a:ext cx="9144000" cy="3805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091" y="3161729"/>
            <a:ext cx="8510587" cy="172767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02 – Tommy Who?</a:t>
            </a:r>
            <a:br>
              <a:rPr sz="2400" dirty="0"/>
            </a:br>
            <a:r>
              <a:rPr lang="en-US" sz="2400" b="1" dirty="0">
                <a:latin typeface="Verdana"/>
                <a:ea typeface="Verdana"/>
                <a:cs typeface="Verdana"/>
              </a:rPr>
              <a:t> </a:t>
            </a:r>
            <a:br>
              <a:rPr dirty="0"/>
            </a:b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46145"/>
            <a:ext cx="8709678" cy="14282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/>
          </a:p>
          <a:p>
            <a:pPr algn="r"/>
            <a:r>
              <a:rPr lang="en-US" sz="1600" b="1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Key words:</a:t>
            </a:r>
          </a:p>
          <a:p>
            <a:pPr algn="r"/>
            <a:r>
              <a:rPr lang="en-US" sz="2800" dirty="0">
                <a:latin typeface="Courier New"/>
                <a:cs typeface="Courier New"/>
              </a:rPr>
              <a:t>Apprentice </a:t>
            </a:r>
            <a:r>
              <a:rPr lang="en-US" sz="2800" dirty="0">
                <a:solidFill>
                  <a:schemeClr val="tx1"/>
                </a:solidFill>
                <a:latin typeface="Courier New"/>
                <a:cs typeface="Courier New"/>
              </a:rPr>
              <a:t>| </a:t>
            </a:r>
            <a:r>
              <a:rPr lang="en-US" sz="2800" dirty="0">
                <a:latin typeface="Courier New"/>
                <a:cs typeface="Courier New"/>
              </a:rPr>
              <a:t>Invention </a:t>
            </a:r>
            <a:r>
              <a:rPr lang="en-US" sz="2800" dirty="0">
                <a:solidFill>
                  <a:schemeClr val="tx1"/>
                </a:solidFill>
                <a:latin typeface="Courier New"/>
                <a:cs typeface="Courier New"/>
              </a:rPr>
              <a:t>| </a:t>
            </a:r>
            <a:r>
              <a:rPr lang="en-US" sz="2800" dirty="0">
                <a:latin typeface="Courier New"/>
                <a:cs typeface="Courier New"/>
              </a:rPr>
              <a:t>Colossus</a:t>
            </a:r>
            <a:endParaRPr lang="en-US" sz="2800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A570A-F77C-C642-87F8-3A863D0C4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2" r="4287" b="6014"/>
          <a:stretch/>
        </p:blipFill>
        <p:spPr>
          <a:xfrm>
            <a:off x="0" y="5575300"/>
            <a:ext cx="9144000" cy="13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8" y="2492375"/>
            <a:ext cx="5074715" cy="436562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Tommy was an engineer at the General Post Office (GPO) Research Station at Dollis Hill in London.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Tommy designed the Colossus machine to increase the speed and accuracy of breaking coded messages sent between top German generals and sometimes Hitler himself.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Here is a coded word</a:t>
            </a:r>
            <a:r>
              <a:rPr lang="mr-IN" sz="1600" dirty="0">
                <a:latin typeface="Verdana"/>
                <a:ea typeface="Verdana"/>
                <a:cs typeface="Verdana"/>
              </a:rPr>
              <a:t>…</a:t>
            </a:r>
            <a:r>
              <a:rPr lang="en-GB" sz="1600" dirty="0">
                <a:latin typeface="Verdana"/>
                <a:ea typeface="Verdana"/>
                <a:cs typeface="Verdana"/>
              </a:rPr>
              <a:t> Can you break it?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b="1" dirty="0">
                <a:latin typeface="Verdana"/>
                <a:ea typeface="Verdana"/>
                <a:cs typeface="Verdana"/>
              </a:rPr>
              <a:t>D P M P T T V T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b="1" dirty="0">
                <a:solidFill>
                  <a:srgbClr val="00567E"/>
                </a:solidFill>
                <a:latin typeface="Verdana"/>
                <a:ea typeface="Verdana"/>
                <a:cs typeface="Verdana"/>
              </a:rPr>
              <a:t>C O L O S S U S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sz="1600" b="1" dirty="0">
              <a:latin typeface="Verdana"/>
              <a:ea typeface="Verdana"/>
              <a:cs typeface="Verdana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GB" sz="1600" b="1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1283146">
            <a:off x="237264" y="1171715"/>
            <a:ext cx="86672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Tommy Flowers and Colossus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9086" y="3423873"/>
            <a:ext cx="4889521" cy="107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9086" y="4336760"/>
            <a:ext cx="5074717" cy="1068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</p:txBody>
      </p:sp>
      <p:pic>
        <p:nvPicPr>
          <p:cNvPr id="10" name="Picture 5" descr="tomm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7348">
            <a:off x="5699358" y="2369231"/>
            <a:ext cx="2582575" cy="3705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 rot="226950">
            <a:off x="5400958" y="6164059"/>
            <a:ext cx="275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Tommy Flowers</a:t>
            </a:r>
          </a:p>
        </p:txBody>
      </p:sp>
    </p:spTree>
    <p:extLst>
      <p:ext uri="{BB962C8B-B14F-4D97-AF65-F5344CB8AC3E}">
        <p14:creationId xmlns:p14="http://schemas.microsoft.com/office/powerpoint/2010/main" val="27539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36346"/>
            <a:ext cx="9144000" cy="1021654"/>
          </a:xfrm>
          <a:prstGeom prst="rect">
            <a:avLst/>
          </a:prstGeom>
          <a:solidFill>
            <a:srgbClr val="0056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258" y="2492375"/>
            <a:ext cx="4543567" cy="31953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Tommy worked as an </a:t>
            </a:r>
            <a:r>
              <a:rPr lang="en-US" sz="1600" b="1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apprentice</a:t>
            </a:r>
            <a:r>
              <a:rPr lang="en-US" sz="1600" dirty="0">
                <a:solidFill>
                  <a:srgbClr val="222222"/>
                </a:solidFill>
                <a:latin typeface="Verdana"/>
                <a:ea typeface="Verdana"/>
                <a:cs typeface="Verdana"/>
              </a:rPr>
              <a:t> at the Royal Arsenal in Woolwich.</a:t>
            </a: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/>
                <a:ea typeface="Verdana"/>
                <a:cs typeface="Verdana"/>
              </a:rPr>
              <a:t>An </a:t>
            </a:r>
            <a:r>
              <a:rPr lang="en-US" sz="1600" b="1" dirty="0">
                <a:latin typeface="Verdana"/>
                <a:ea typeface="Verdana"/>
                <a:cs typeface="Verdana"/>
              </a:rPr>
              <a:t>apprentice</a:t>
            </a:r>
            <a:r>
              <a:rPr lang="en-US" sz="1600" dirty="0">
                <a:latin typeface="Verdana"/>
                <a:ea typeface="Verdana"/>
                <a:cs typeface="Verdana"/>
              </a:rPr>
              <a:t> learns a skill or trade whilst being employed.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latin typeface="Verdana"/>
                <a:ea typeface="Verdana"/>
                <a:cs typeface="Verdana"/>
              </a:rPr>
              <a:t>Apprentices</a:t>
            </a:r>
            <a:r>
              <a:rPr lang="en-US" sz="1600" dirty="0">
                <a:latin typeface="Verdana"/>
                <a:ea typeface="Verdana"/>
                <a:cs typeface="Verdana"/>
              </a:rPr>
              <a:t> often study at college alongside training on the job.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222222"/>
              </a:solidFill>
              <a:latin typeface="Verdana"/>
              <a:ea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  <a:p>
            <a:pPr marL="0" indent="0">
              <a:buNone/>
            </a:pPr>
            <a:endParaRPr sz="1600" dirty="0">
              <a:latin typeface="Verdana"/>
              <a:ea typeface="Verdana"/>
              <a:cs typeface="Verdana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44765" y="2786326"/>
            <a:ext cx="3701591" cy="2974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 rot="21283146">
            <a:off x="237260" y="1171638"/>
            <a:ext cx="8668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Key word: Apprentice</a:t>
            </a:r>
          </a:p>
        </p:txBody>
      </p:sp>
    </p:spTree>
    <p:extLst>
      <p:ext uri="{BB962C8B-B14F-4D97-AF65-F5344CB8AC3E}">
        <p14:creationId xmlns:p14="http://schemas.microsoft.com/office/powerpoint/2010/main" val="8502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8" y="2501937"/>
            <a:ext cx="4900612" cy="435672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An </a:t>
            </a:r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invention</a:t>
            </a: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 is a new or unique device or way of doing something.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 charset="0"/>
              <a:ea typeface="Verdana" charset="0"/>
              <a:cs typeface="Verdana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Inventions</a:t>
            </a: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 usually aim to solve a problem or improve an existing design.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Verdana" charset="0"/>
              <a:ea typeface="Verdana" charset="0"/>
              <a:cs typeface="Verdana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Colossus was a new </a:t>
            </a:r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invention</a:t>
            </a:r>
            <a:r>
              <a:rPr lang="en-US" sz="1600" dirty="0">
                <a:latin typeface="Verdana" charset="0"/>
                <a:ea typeface="Verdana" charset="0"/>
                <a:cs typeface="Verdana" charset="0"/>
              </a:rPr>
              <a:t>!</a:t>
            </a:r>
            <a:endParaRPr lang="en-US" sz="1600" dirty="0">
              <a:latin typeface="Verdana"/>
              <a:ea typeface="Verdana"/>
              <a:cs typeface="Verdan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283146">
            <a:off x="237264" y="1171715"/>
            <a:ext cx="86672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Keyword: Invention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75" y="1993523"/>
            <a:ext cx="3498650" cy="449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8491" y="5961903"/>
            <a:ext cx="398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567E"/>
                </a:solidFill>
              </a:rPr>
              <a:t>An invention illustration by William Heath Robinson.</a:t>
            </a:r>
          </a:p>
          <a:p>
            <a:pPr algn="r"/>
            <a:r>
              <a:rPr lang="en-US" sz="1400" dirty="0">
                <a:solidFill>
                  <a:srgbClr val="00567E"/>
                </a:solidFill>
              </a:rPr>
              <a:t> © The Heath Robinson Museum.</a:t>
            </a:r>
          </a:p>
        </p:txBody>
      </p:sp>
    </p:spTree>
    <p:extLst>
      <p:ext uri="{BB962C8B-B14F-4D97-AF65-F5344CB8AC3E}">
        <p14:creationId xmlns:p14="http://schemas.microsoft.com/office/powerpoint/2010/main" val="19266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b="7189"/>
          <a:stretch/>
        </p:blipFill>
        <p:spPr>
          <a:xfrm>
            <a:off x="-11141" y="3649615"/>
            <a:ext cx="9524478" cy="346303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19088" y="2091548"/>
            <a:ext cx="8405075" cy="93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1600" b="1" dirty="0">
                <a:latin typeface="Verdana"/>
                <a:ea typeface="Verdana"/>
                <a:cs typeface="Verdana"/>
              </a:rPr>
              <a:t>Colossus</a:t>
            </a:r>
            <a:r>
              <a:rPr lang="en-US" sz="1600" dirty="0">
                <a:latin typeface="Verdana"/>
                <a:ea typeface="Verdana"/>
                <a:cs typeface="Verdana"/>
              </a:rPr>
              <a:t> was the first programmable electronic computer. It was used to help to break coded messages sent between the top German generals.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98588" y="13966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Verdana"/>
              <a:ea typeface="Verdana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1548" y="2763107"/>
            <a:ext cx="3992615" cy="220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600" b="1" dirty="0">
                <a:latin typeface="Verdana"/>
                <a:ea typeface="Verdana"/>
                <a:cs typeface="Verdana"/>
              </a:rPr>
              <a:t>Colossus </a:t>
            </a:r>
            <a:r>
              <a:rPr lang="en-US" sz="1600" dirty="0">
                <a:latin typeface="Verdana"/>
                <a:ea typeface="Verdana"/>
                <a:cs typeface="Verdana"/>
              </a:rPr>
              <a:t>was the size of a large classroom.</a:t>
            </a:r>
          </a:p>
          <a:p>
            <a:pPr algn="r">
              <a:lnSpc>
                <a:spcPct val="50000"/>
              </a:lnSpc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algn="r">
              <a:lnSpc>
                <a:spcPct val="50000"/>
              </a:lnSpc>
            </a:pPr>
            <a:endParaRPr lang="en-US" sz="1600" dirty="0">
              <a:latin typeface="Verdana"/>
              <a:ea typeface="Verdana"/>
              <a:cs typeface="Verdana"/>
            </a:endParaRPr>
          </a:p>
          <a:p>
            <a:pPr algn="r">
              <a:lnSpc>
                <a:spcPct val="110000"/>
              </a:lnSpc>
            </a:pPr>
            <a:r>
              <a:rPr lang="en-US" sz="1600" dirty="0">
                <a:latin typeface="Verdana"/>
                <a:ea typeface="Verdana"/>
                <a:cs typeface="Verdana"/>
              </a:rPr>
              <a:t>There were 10 </a:t>
            </a:r>
            <a:r>
              <a:rPr lang="en-US" sz="1600" b="1" dirty="0">
                <a:latin typeface="Verdana"/>
                <a:ea typeface="Verdana"/>
                <a:cs typeface="Verdana"/>
              </a:rPr>
              <a:t>Colossi</a:t>
            </a:r>
            <a:r>
              <a:rPr lang="en-US" sz="1600" dirty="0">
                <a:latin typeface="Verdana"/>
                <a:ea typeface="Verdana"/>
                <a:cs typeface="Verdana"/>
              </a:rPr>
              <a:t> built in total and these were mostly operated by Wrens (Women’s Royal Naval Service).</a:t>
            </a:r>
            <a:endParaRPr lang="en-US" sz="1600" dirty="0">
              <a:latin typeface="Verdana"/>
              <a:cs typeface="Verdana"/>
            </a:endParaRPr>
          </a:p>
          <a:p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21283146">
            <a:off x="237273" y="1171906"/>
            <a:ext cx="86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Key word: Colossus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2" y="3009341"/>
            <a:ext cx="4476952" cy="2986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773268" y="4884965"/>
            <a:ext cx="398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567E"/>
                </a:solidFill>
              </a:rPr>
              <a:t>Wrens operate Colossus at Bletchley Park.</a:t>
            </a:r>
          </a:p>
          <a:p>
            <a:pPr algn="r"/>
            <a:r>
              <a:rPr lang="en-US" sz="1400" dirty="0">
                <a:solidFill>
                  <a:srgbClr val="00567E"/>
                </a:solidFill>
              </a:rPr>
              <a:t> © Science and Society Picture Library.</a:t>
            </a:r>
          </a:p>
        </p:txBody>
      </p:sp>
    </p:spTree>
    <p:extLst>
      <p:ext uri="{BB962C8B-B14F-4D97-AF65-F5344CB8AC3E}">
        <p14:creationId xmlns:p14="http://schemas.microsoft.com/office/powerpoint/2010/main" val="21848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b="7189"/>
          <a:stretch/>
        </p:blipFill>
        <p:spPr>
          <a:xfrm>
            <a:off x="0" y="3394966"/>
            <a:ext cx="9524478" cy="34630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651" y="2506626"/>
            <a:ext cx="7081173" cy="3992177"/>
          </a:xfrm>
        </p:spPr>
        <p:txBody>
          <a:bodyPr>
            <a:normAutofit/>
          </a:bodyPr>
          <a:lstStyle/>
          <a:p>
            <a:pPr marL="457200" lvl="1" indent="0" algn="r">
              <a:lnSpc>
                <a:spcPct val="110000"/>
              </a:lnSpc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Your task is to design a new machine.</a:t>
            </a:r>
          </a:p>
          <a:p>
            <a:pPr marL="457200" lvl="1" indent="0" algn="r">
              <a:lnSpc>
                <a:spcPct val="110000"/>
              </a:lnSpc>
              <a:buNone/>
            </a:pPr>
            <a:endParaRPr lang="en-US" sz="1800" dirty="0">
              <a:solidFill>
                <a:schemeClr val="bg2">
                  <a:lumMod val="25000"/>
                </a:schemeClr>
              </a:solidFill>
              <a:latin typeface="Verdana"/>
              <a:ea typeface="Verdana"/>
              <a:cs typeface="Verdana"/>
            </a:endParaRPr>
          </a:p>
          <a:p>
            <a:pPr marL="457200" lvl="1" indent="0" algn="r">
              <a:lnSpc>
                <a:spcPct val="110000"/>
              </a:lnSpc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Your invention should aim to solve a problem </a:t>
            </a:r>
          </a:p>
          <a:p>
            <a:pPr marL="457200" lvl="1" indent="0" algn="r">
              <a:lnSpc>
                <a:spcPct val="110000"/>
              </a:lnSpc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in the 21</a:t>
            </a: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st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century.</a:t>
            </a:r>
          </a:p>
          <a:p>
            <a:pPr marL="457200" lvl="1" indent="0" algn="r">
              <a:lnSpc>
                <a:spcPct val="110000"/>
              </a:lnSpc>
              <a:buNone/>
            </a:pPr>
            <a:endParaRPr lang="en-US" sz="1800" dirty="0">
              <a:solidFill>
                <a:schemeClr val="bg2">
                  <a:lumMod val="25000"/>
                </a:schemeClr>
              </a:solidFill>
              <a:latin typeface="Verdana"/>
              <a:ea typeface="Verdana"/>
              <a:cs typeface="Verdana"/>
            </a:endParaRPr>
          </a:p>
          <a:p>
            <a:pPr marL="457200" lvl="1" indent="0" algn="r">
              <a:lnSpc>
                <a:spcPct val="110000"/>
              </a:lnSpc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Let’s begin by finding a </a:t>
            </a:r>
          </a:p>
          <a:p>
            <a:pPr marL="457200" lvl="1" indent="0" algn="r">
              <a:lnSpc>
                <a:spcPct val="110000"/>
              </a:lnSpc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Verdana"/>
                <a:ea typeface="Verdana"/>
                <a:cs typeface="Verdana"/>
              </a:rPr>
              <a:t>problem to solve...</a:t>
            </a:r>
          </a:p>
          <a:p>
            <a:pPr marL="457200" lvl="1" indent="0" algn="r">
              <a:lnSpc>
                <a:spcPct val="110000"/>
              </a:lnSpc>
              <a:buNone/>
            </a:pPr>
            <a:endParaRPr lang="en-US" sz="1800" dirty="0">
              <a:solidFill>
                <a:schemeClr val="bg2">
                  <a:lumMod val="25000"/>
                </a:schemeClr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1283146">
            <a:off x="237273" y="1171906"/>
            <a:ext cx="86631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latin typeface="Verdana"/>
                <a:ea typeface="Verdana"/>
                <a:cs typeface="Verdana"/>
              </a:rPr>
              <a:t>Today you are going to be an inventor</a:t>
            </a:r>
          </a:p>
        </p:txBody>
      </p:sp>
      <p:pic>
        <p:nvPicPr>
          <p:cNvPr id="5" name="Picture 4" descr="punched-tap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4"/>
          <a:stretch/>
        </p:blipFill>
        <p:spPr>
          <a:xfrm>
            <a:off x="205756" y="-92799"/>
            <a:ext cx="1054044" cy="7116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807" y="3394966"/>
            <a:ext cx="5319383" cy="35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5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489</Words>
  <Application>Microsoft Macintosh PowerPoint</Application>
  <PresentationFormat>On-screen Show (4:3)</PresentationFormat>
  <Paragraphs>74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Verdana</vt:lpstr>
      <vt:lpstr>Office Theme</vt:lpstr>
      <vt:lpstr>02 – Tommy Who?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Muddy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The Postal Museum</dc:title>
  <dc:creator>Muddy Publishing Ltd</dc:creator>
  <cp:lastModifiedBy>Shaema Shibli</cp:lastModifiedBy>
  <cp:revision>132</cp:revision>
  <dcterms:created xsi:type="dcterms:W3CDTF">2017-04-25T20:35:47Z</dcterms:created>
  <dcterms:modified xsi:type="dcterms:W3CDTF">2021-08-09T12:57:41Z</dcterms:modified>
</cp:coreProperties>
</file>