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"/>
  </p:notesMasterIdLst>
  <p:sldIdLst>
    <p:sldId id="256" r:id="rId2"/>
    <p:sldId id="262" r:id="rId3"/>
    <p:sldId id="263" r:id="rId4"/>
    <p:sldId id="264" r:id="rId5"/>
    <p:sldId id="258" r:id="rId6"/>
    <p:sldId id="259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721">
          <p15:clr>
            <a:srgbClr val="A4A3A4"/>
          </p15:clr>
        </p15:guide>
        <p15:guide id="4" orient="horz" pos="1583">
          <p15:clr>
            <a:srgbClr val="A4A3A4"/>
          </p15:clr>
        </p15:guide>
        <p15:guide id="5" pos="5598">
          <p15:clr>
            <a:srgbClr val="A4A3A4"/>
          </p15:clr>
        </p15:guide>
        <p15:guide id="6" pos="2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95646" autoAdjust="0"/>
  </p:normalViewPr>
  <p:slideViewPr>
    <p:cSldViewPr snapToGrid="0" snapToObjects="1">
      <p:cViewPr varScale="1">
        <p:scale>
          <a:sx n="122" d="100"/>
          <a:sy n="122" d="100"/>
        </p:scale>
        <p:origin x="2160" y="144"/>
      </p:cViewPr>
      <p:guideLst>
        <p:guide orient="horz" pos="2160"/>
        <p:guide pos="2880"/>
        <p:guide pos="2721"/>
        <p:guide orient="horz" pos="1583"/>
        <p:guide pos="5598"/>
        <p:guide pos="2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AEA6E-8BE1-9445-A92B-A66D027662AA}" type="datetimeFigureOut">
              <a:rPr lang="en-US" smtClean="0"/>
              <a:t>8/9/21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C2C97-6DD4-F949-9F8D-D56DCDB95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3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C2C97-6DD4-F949-9F8D-D56DCDB95D5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87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Teachers’ Notes</a:t>
            </a:r>
            <a:r>
              <a:rPr lang="en-US" baseline="0" dirty="0"/>
              <a:t>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Today we associate the Post Office with letters and parcels but for most</a:t>
            </a:r>
            <a:r>
              <a:rPr lang="en-US" baseline="0" dirty="0"/>
              <a:t> of the twentieth century and </a:t>
            </a:r>
            <a:r>
              <a:rPr lang="en-US" dirty="0"/>
              <a:t>in the</a:t>
            </a:r>
            <a:r>
              <a:rPr lang="en-US" baseline="0" dirty="0"/>
              <a:t> </a:t>
            </a:r>
            <a:r>
              <a:rPr lang="en-US" dirty="0"/>
              <a:t>Second World War it</a:t>
            </a:r>
            <a:r>
              <a:rPr lang="en-US" baseline="0" dirty="0"/>
              <a:t> was responsible for all communications. It was known as The General Post Office (GPO)</a:t>
            </a:r>
            <a:endParaRPr lang="en-US" dirty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Imagine communicating</a:t>
            </a:r>
            <a:r>
              <a:rPr lang="en-US" baseline="0" dirty="0"/>
              <a:t> in a world without mobile phones, emails, social media or even the internet.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What icons do you </a:t>
            </a:r>
            <a:r>
              <a:rPr lang="en-US" baseline="0" dirty="0" err="1"/>
              <a:t>recognise</a:t>
            </a:r>
            <a:r>
              <a:rPr lang="en-US" baseline="0" dirty="0"/>
              <a:t>? Could you manage without them?</a:t>
            </a:r>
            <a:endParaRPr lang="en-US" dirty="0"/>
          </a:p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C2C97-6DD4-F949-9F8D-D56DCDB95D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19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C2C97-6DD4-F949-9F8D-D56DCDB95D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05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Teachers’ Notes</a:t>
            </a:r>
          </a:p>
          <a:p>
            <a:r>
              <a:rPr lang="en-US" dirty="0"/>
              <a:t>Tommy Flowers designed </a:t>
            </a:r>
            <a:r>
              <a:rPr lang="en-US" baseline="0" dirty="0"/>
              <a:t>Colossus – a code breaking machine which helped to decrypt the German </a:t>
            </a:r>
            <a:r>
              <a:rPr lang="en-US" baseline="0" dirty="0" err="1"/>
              <a:t>teleprinter</a:t>
            </a:r>
            <a:r>
              <a:rPr lang="en-US" baseline="0" dirty="0"/>
              <a:t> messages.</a:t>
            </a:r>
            <a:endParaRPr lang="en-US" dirty="0"/>
          </a:p>
          <a:p>
            <a:r>
              <a:rPr lang="en-US" dirty="0"/>
              <a:t>We</a:t>
            </a:r>
            <a:r>
              <a:rPr lang="en-US" baseline="0" dirty="0"/>
              <a:t> will find out more about Tommy Flowers in activity two.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C2C97-6DD4-F949-9F8D-D56DCDB95D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75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Teachers’ Notes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</a:t>
            </a:r>
            <a:r>
              <a:rPr lang="en-US" baseline="0" dirty="0"/>
              <a:t> letter/character had its own binary code. Most </a:t>
            </a:r>
            <a:r>
              <a:rPr lang="en-US" baseline="0" dirty="0" err="1"/>
              <a:t>teleprinters</a:t>
            </a:r>
            <a:r>
              <a:rPr lang="en-US" baseline="0" dirty="0"/>
              <a:t> at this time used a 5-bit code – 5 ‘on’ or ‘off’ pulses.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will look at binary code in more detail in activity four.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C2C97-6DD4-F949-9F8D-D56DCDB95D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01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image shows the German Lorenz machine used for encrypting</a:t>
            </a:r>
            <a:r>
              <a:rPr lang="en-US" baseline="0" dirty="0"/>
              <a:t> messages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 between the German High Command, including Hitler.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C2C97-6DD4-F949-9F8D-D56DCDB95D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04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Teachers’ Notes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A research station is where people investigate, test and experiment in a particular subject.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Dollis Hill Post</a:t>
            </a:r>
            <a:r>
              <a:rPr lang="en-US" baseline="0" dirty="0"/>
              <a:t> Office Engineering</a:t>
            </a:r>
            <a:r>
              <a:rPr lang="en-US" dirty="0"/>
              <a:t> </a:t>
            </a:r>
            <a:r>
              <a:rPr lang="en-US" baseline="0" dirty="0"/>
              <a:t>Research Station is in North West London.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Dollis Hill Post</a:t>
            </a:r>
            <a:r>
              <a:rPr lang="en-US" baseline="0" dirty="0"/>
              <a:t> </a:t>
            </a:r>
            <a:r>
              <a:rPr lang="en-US" baseline="0"/>
              <a:t>Office Engineering Research </a:t>
            </a:r>
            <a:r>
              <a:rPr lang="en-US" baseline="0" dirty="0"/>
              <a:t>Station was used for communication and code breaking.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C2C97-6DD4-F949-9F8D-D56DCDB95D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63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37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6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8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2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5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34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1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24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7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86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3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G.jpg"/>
          <p:cNvPicPr>
            <a:picLocks noChangeAspect="1"/>
          </p:cNvPicPr>
          <p:nvPr userDrawn="1"/>
        </p:nvPicPr>
        <p:blipFill>
          <a:blip r:embed="rId13">
            <a:alphaModFix amt="29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20" y="662516"/>
            <a:ext cx="9240376" cy="634351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7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600"/>
            <a:ext cx="9144281" cy="380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091" y="3161729"/>
            <a:ext cx="8510587" cy="172767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2400" b="1" dirty="0">
                <a:latin typeface="Verdana"/>
                <a:ea typeface="Verdana"/>
                <a:cs typeface="Verdana"/>
              </a:rPr>
              <a:t>01 – The General Post Office (GPO) </a:t>
            </a:r>
            <a:br>
              <a:rPr sz="2400" dirty="0"/>
            </a:br>
            <a:r>
              <a:rPr lang="en-US" sz="2400" b="1" dirty="0">
                <a:latin typeface="Verdana"/>
                <a:ea typeface="Verdana"/>
                <a:cs typeface="Verdana"/>
              </a:rPr>
              <a:t>The Heart of Communication</a:t>
            </a:r>
            <a:br>
              <a:rPr dirty="0"/>
            </a:b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46145"/>
            <a:ext cx="8709678" cy="142821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b="1" dirty="0"/>
          </a:p>
          <a:p>
            <a:pPr algn="r"/>
            <a:r>
              <a:rPr lang="en-US" sz="1600" b="1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Key words:</a:t>
            </a:r>
          </a:p>
          <a:p>
            <a:pPr algn="r"/>
            <a:r>
              <a:rPr lang="en-US" sz="2800" dirty="0">
                <a:solidFill>
                  <a:schemeClr val="tx1"/>
                </a:solidFill>
                <a:latin typeface="Courier New"/>
                <a:cs typeface="Courier New"/>
              </a:rPr>
              <a:t>Engineer | Teleprinter | Encrypted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682" r="4287" b="6014"/>
          <a:stretch/>
        </p:blipFill>
        <p:spPr>
          <a:xfrm>
            <a:off x="0" y="5575300"/>
            <a:ext cx="9144000" cy="130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3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088" y="2755202"/>
            <a:ext cx="5496529" cy="239465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Verdana"/>
                <a:ea typeface="Verdana"/>
                <a:cs typeface="Verdana"/>
              </a:rPr>
              <a:t>The General Post Office (GPO) was very important for </a:t>
            </a:r>
            <a:r>
              <a:rPr lang="en-US" sz="1600" b="1" dirty="0">
                <a:latin typeface="Verdana"/>
                <a:ea typeface="Verdana"/>
                <a:cs typeface="Verdana"/>
              </a:rPr>
              <a:t>communication </a:t>
            </a:r>
            <a:r>
              <a:rPr lang="en-US" sz="1600" dirty="0">
                <a:latin typeface="Verdana"/>
                <a:ea typeface="Verdana"/>
                <a:cs typeface="Verdana"/>
              </a:rPr>
              <a:t>during the Second World War.</a:t>
            </a:r>
          </a:p>
          <a:p>
            <a:pPr>
              <a:lnSpc>
                <a:spcPct val="50000"/>
              </a:lnSpc>
            </a:pPr>
            <a:endParaRPr lang="en-US" sz="1600" dirty="0"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Verdana"/>
                <a:ea typeface="Verdana"/>
                <a:cs typeface="Verdana"/>
              </a:rPr>
              <a:t>There were no mobile phones and the Internet had not been invented.</a:t>
            </a:r>
          </a:p>
          <a:p>
            <a:pPr marL="0" indent="0">
              <a:buNone/>
            </a:pPr>
            <a:endParaRPr lang="en-US" sz="1600" dirty="0">
              <a:latin typeface="Verdana"/>
              <a:ea typeface="Verdana"/>
              <a:cs typeface="Verdana"/>
            </a:endParaRPr>
          </a:p>
        </p:txBody>
      </p:sp>
      <p:pic>
        <p:nvPicPr>
          <p:cNvPr id="6" name="Picture 5" descr="spitefir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3"/>
          <a:stretch/>
        </p:blipFill>
        <p:spPr>
          <a:xfrm>
            <a:off x="6280957" y="-152400"/>
            <a:ext cx="3668713" cy="702733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 rot="21283146">
            <a:off x="237264" y="1171715"/>
            <a:ext cx="86672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Verdana"/>
                <a:ea typeface="Verdana"/>
                <a:cs typeface="Verdana"/>
              </a:rPr>
              <a:t>The heart of 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83" y="5162306"/>
            <a:ext cx="6218207" cy="156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5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090" y="3605983"/>
            <a:ext cx="5537700" cy="327229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Verdana"/>
                <a:ea typeface="Verdana"/>
                <a:cs typeface="Verdana"/>
              </a:rPr>
              <a:t>The General Post Office employed engineers who used lots of skills to invent new technologies to speed up communication.</a:t>
            </a:r>
          </a:p>
          <a:p>
            <a:pPr marL="0" indent="0">
              <a:buNone/>
            </a:pPr>
            <a:endParaRPr lang="en-US" sz="1600" dirty="0">
              <a:latin typeface="Verdana"/>
              <a:ea typeface="Verdana"/>
              <a:cs typeface="Verdana"/>
            </a:endParaRPr>
          </a:p>
          <a:p>
            <a:pPr marL="0" indent="0">
              <a:buNone/>
            </a:pPr>
            <a:endParaRPr lang="en-US" sz="1600" dirty="0">
              <a:latin typeface="Verdana"/>
              <a:ea typeface="Verdana"/>
              <a:cs typeface="Verdana"/>
            </a:endParaRPr>
          </a:p>
          <a:p>
            <a:pPr marL="0" indent="0">
              <a:buNone/>
            </a:pPr>
            <a:endParaRPr lang="en-US" sz="1600" dirty="0">
              <a:latin typeface="Verdana"/>
              <a:ea typeface="Verdana"/>
              <a:cs typeface="Verdana"/>
            </a:endParaRPr>
          </a:p>
          <a:p>
            <a:pPr marL="0" indent="0">
              <a:buNone/>
            </a:pPr>
            <a:endParaRPr sz="1600" dirty="0">
              <a:latin typeface="Verdana"/>
              <a:ea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9089" y="2514147"/>
            <a:ext cx="6493991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Verdana"/>
                <a:ea typeface="Verdana"/>
                <a:cs typeface="Verdana"/>
              </a:rPr>
              <a:t>The General Post Office looked after the radio, early television, telephone and </a:t>
            </a:r>
            <a:r>
              <a:rPr lang="en-US" sz="1600" dirty="0" err="1">
                <a:latin typeface="Verdana"/>
                <a:ea typeface="Verdana"/>
                <a:cs typeface="Verdana"/>
              </a:rPr>
              <a:t>teleprinter</a:t>
            </a:r>
            <a:r>
              <a:rPr lang="en-US" sz="1600" dirty="0">
                <a:latin typeface="Verdana"/>
                <a:ea typeface="Verdana"/>
                <a:cs typeface="Verdana"/>
              </a:rPr>
              <a:t> networks.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21283146">
            <a:off x="237264" y="1171715"/>
            <a:ext cx="86672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latin typeface="Verdana"/>
                <a:ea typeface="Verdana"/>
                <a:cs typeface="Verdana"/>
              </a:rPr>
              <a:t>Wartime communication</a:t>
            </a:r>
          </a:p>
        </p:txBody>
      </p:sp>
      <p:pic>
        <p:nvPicPr>
          <p:cNvPr id="8" name="Picture 7" descr="telepho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50" y="1858695"/>
            <a:ext cx="2603440" cy="2647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0525"/>
            <a:ext cx="9144000" cy="25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818" y="2513013"/>
            <a:ext cx="4963007" cy="454501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Verdana"/>
                <a:ea typeface="Verdana"/>
                <a:cs typeface="Verdana"/>
              </a:rPr>
              <a:t>An </a:t>
            </a:r>
            <a:r>
              <a:rPr lang="en-US" sz="1600" b="1" dirty="0">
                <a:latin typeface="Verdana"/>
                <a:ea typeface="Verdana"/>
                <a:cs typeface="Verdana"/>
              </a:rPr>
              <a:t>engineer</a:t>
            </a:r>
            <a:r>
              <a:rPr lang="en-US" sz="1600" dirty="0">
                <a:latin typeface="Verdana"/>
                <a:ea typeface="Verdana"/>
                <a:cs typeface="Verdana"/>
              </a:rPr>
              <a:t> is </a:t>
            </a:r>
            <a:r>
              <a:rPr lang="en-US" sz="1600" dirty="0">
                <a:solidFill>
                  <a:srgbClr val="222222"/>
                </a:solidFill>
                <a:latin typeface="Verdana"/>
                <a:ea typeface="Verdana"/>
                <a:cs typeface="Verdana"/>
              </a:rPr>
              <a:t>a person who designs, builds or maintains engines and machines.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1600" dirty="0">
              <a:solidFill>
                <a:srgbClr val="222222"/>
              </a:solidFill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600" b="1" dirty="0">
                <a:solidFill>
                  <a:srgbClr val="222222"/>
                </a:solidFill>
                <a:latin typeface="Verdana"/>
                <a:ea typeface="Verdana"/>
                <a:cs typeface="Verdana"/>
              </a:rPr>
              <a:t>Engineers</a:t>
            </a:r>
            <a:r>
              <a:rPr lang="en-US" sz="1600" dirty="0">
                <a:solidFill>
                  <a:srgbClr val="222222"/>
                </a:solidFill>
                <a:latin typeface="Verdana"/>
                <a:ea typeface="Verdana"/>
                <a:cs typeface="Verdana"/>
              </a:rPr>
              <a:t> are good at finding solutions to problems.</a:t>
            </a:r>
            <a:endParaRPr lang="en-US" sz="1600" dirty="0"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1600" dirty="0">
              <a:solidFill>
                <a:srgbClr val="222222"/>
              </a:solidFill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solidFill>
                  <a:srgbClr val="222222"/>
                </a:solidFill>
                <a:latin typeface="Verdana"/>
                <a:ea typeface="Verdana"/>
                <a:cs typeface="Verdana"/>
              </a:rPr>
              <a:t>Tommy Flowers was employed as an </a:t>
            </a:r>
            <a:r>
              <a:rPr lang="en-US" sz="1600" b="1" dirty="0">
                <a:solidFill>
                  <a:srgbClr val="222222"/>
                </a:solidFill>
                <a:latin typeface="Verdana"/>
                <a:ea typeface="Verdana"/>
                <a:cs typeface="Verdana"/>
              </a:rPr>
              <a:t>engineer</a:t>
            </a:r>
            <a:r>
              <a:rPr lang="en-US" sz="1600" dirty="0">
                <a:solidFill>
                  <a:srgbClr val="222222"/>
                </a:solidFill>
                <a:latin typeface="Verdana"/>
                <a:ea typeface="Verdana"/>
                <a:cs typeface="Verdana"/>
              </a:rPr>
              <a:t> at the General Post Office.</a:t>
            </a:r>
            <a:endParaRPr lang="en-US" sz="1600" dirty="0">
              <a:latin typeface="Verdana"/>
              <a:ea typeface="Verdana"/>
              <a:cs typeface="Verdana"/>
            </a:endParaRPr>
          </a:p>
          <a:p>
            <a:endParaRPr lang="en-US" sz="1600" dirty="0">
              <a:latin typeface="Verdana"/>
              <a:ea typeface="Verdana"/>
              <a:cs typeface="Verdana"/>
            </a:endParaRPr>
          </a:p>
          <a:p>
            <a:endParaRPr lang="en-US" sz="1600" dirty="0">
              <a:latin typeface="Verdana"/>
              <a:ea typeface="Verdana"/>
              <a:cs typeface="Verdana"/>
            </a:endParaRPr>
          </a:p>
          <a:p>
            <a:pPr marL="0" indent="0">
              <a:buNone/>
            </a:pPr>
            <a:endParaRPr sz="1600" dirty="0">
              <a:latin typeface="Verdana"/>
              <a:ea typeface="Verdana"/>
              <a:cs typeface="Verdana"/>
            </a:endParaRPr>
          </a:p>
        </p:txBody>
      </p:sp>
      <p:pic>
        <p:nvPicPr>
          <p:cNvPr id="5" name="Picture 5" descr="tomm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501895" y="2561939"/>
            <a:ext cx="2582574" cy="37058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 rot="21306173">
            <a:off x="600033" y="6405814"/>
            <a:ext cx="2751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Verdana"/>
                <a:cs typeface="Verdana"/>
              </a:rPr>
              <a:t>Tommy Flowers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21283146">
            <a:off x="237260" y="1171638"/>
            <a:ext cx="86689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latin typeface="Verdana"/>
                <a:ea typeface="Verdana"/>
                <a:cs typeface="Verdana"/>
              </a:rPr>
              <a:t>Key word: </a:t>
            </a:r>
            <a:r>
              <a:rPr lang="en-US" sz="2400" b="1" dirty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Engineer</a:t>
            </a:r>
            <a:endParaRPr lang="en-US" sz="2400" b="1" dirty="0">
              <a:latin typeface="Verdana"/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5028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eprint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b="-1"/>
          <a:stretch/>
        </p:blipFill>
        <p:spPr>
          <a:xfrm>
            <a:off x="3927268" y="2767823"/>
            <a:ext cx="5585535" cy="40833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089" y="2513013"/>
            <a:ext cx="5340932" cy="96137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Verdana"/>
                <a:ea typeface="Verdana"/>
                <a:cs typeface="Verdana"/>
              </a:rPr>
              <a:t>This is a typewriter style machine that sent and received messages quickly over long distances.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Verdana"/>
                <a:ea typeface="Verdana"/>
                <a:cs typeface="Verdana"/>
              </a:rPr>
              <a:t> 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Verdana"/>
              <a:ea typeface="Verdana"/>
              <a:cs typeface="Verdana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Verdana"/>
              <a:cs typeface="Verdana"/>
            </a:endParaRPr>
          </a:p>
          <a:p>
            <a:endParaRPr lang="en-US" sz="1600" dirty="0">
              <a:latin typeface="Verdana"/>
              <a:ea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9088" y="4696268"/>
            <a:ext cx="3859373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Verdana"/>
                <a:ea typeface="Verdana"/>
                <a:cs typeface="Verdana"/>
              </a:rPr>
              <a:t>Both sides of the conflict used </a:t>
            </a:r>
            <a:r>
              <a:rPr lang="en-US" sz="1600" b="1" dirty="0" err="1">
                <a:latin typeface="Verdana"/>
                <a:ea typeface="Verdana"/>
                <a:cs typeface="Verdana"/>
              </a:rPr>
              <a:t>teleprinters</a:t>
            </a:r>
            <a:r>
              <a:rPr lang="en-US" sz="1600" dirty="0">
                <a:latin typeface="Verdana"/>
                <a:ea typeface="Verdana"/>
                <a:cs typeface="Verdana"/>
              </a:rPr>
              <a:t> to plan their attack and </a:t>
            </a:r>
            <a:r>
              <a:rPr lang="en-US" sz="1600" dirty="0" err="1">
                <a:latin typeface="Verdana"/>
                <a:ea typeface="Verdana"/>
                <a:cs typeface="Verdana"/>
              </a:rPr>
              <a:t>defence</a:t>
            </a:r>
            <a:r>
              <a:rPr lang="en-US" sz="1600" dirty="0">
                <a:latin typeface="Verdana"/>
                <a:ea typeface="Verdana"/>
                <a:cs typeface="Verdana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9088" y="3604787"/>
            <a:ext cx="5248335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Verdana"/>
                <a:ea typeface="Verdana"/>
                <a:cs typeface="Verdana"/>
              </a:rPr>
              <a:t>The message was converted into a special code so it could be sent by radio waves.</a:t>
            </a:r>
            <a:endParaRPr lang="en-US" sz="1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21283146">
            <a:off x="237264" y="1171715"/>
            <a:ext cx="86672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latin typeface="Verdana"/>
                <a:ea typeface="Verdana"/>
                <a:cs typeface="Verdana"/>
              </a:rPr>
              <a:t>Key word: </a:t>
            </a:r>
            <a:r>
              <a:rPr lang="en-US" sz="2400" b="1" dirty="0" err="1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Teleprinter</a:t>
            </a:r>
            <a:endParaRPr lang="en-US" sz="2400" b="1" dirty="0">
              <a:latin typeface="Verdana"/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2663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b="7189"/>
          <a:stretch/>
        </p:blipFill>
        <p:spPr>
          <a:xfrm>
            <a:off x="-11141" y="3394966"/>
            <a:ext cx="9524478" cy="3463034"/>
          </a:xfrm>
          <a:prstGeom prst="rect">
            <a:avLst/>
          </a:prstGeom>
        </p:spPr>
      </p:pic>
      <p:pic>
        <p:nvPicPr>
          <p:cNvPr id="2" name="Picture 1" descr="BPMA Lorenz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75" y="3632660"/>
            <a:ext cx="4754288" cy="3147361"/>
          </a:xfrm>
          <a:prstGeom prst="rect">
            <a:avLst/>
          </a:prstGeom>
        </p:spPr>
      </p:pic>
      <p:pic>
        <p:nvPicPr>
          <p:cNvPr id="11" name="Picture 10" descr="punched-tap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4"/>
          <a:stretch/>
        </p:blipFill>
        <p:spPr>
          <a:xfrm>
            <a:off x="205756" y="-92799"/>
            <a:ext cx="1054044" cy="711642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840375" y="2489863"/>
            <a:ext cx="7046451" cy="93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Verdana"/>
                <a:ea typeface="Verdana"/>
                <a:cs typeface="Verdana"/>
              </a:rPr>
              <a:t>An </a:t>
            </a:r>
            <a:r>
              <a:rPr lang="en-US" sz="1600" b="1" dirty="0">
                <a:latin typeface="Verdana"/>
                <a:ea typeface="Verdana"/>
                <a:cs typeface="Verdana"/>
              </a:rPr>
              <a:t>encrypted</a:t>
            </a:r>
            <a:r>
              <a:rPr lang="en-US" sz="1600" dirty="0">
                <a:latin typeface="Verdana"/>
                <a:ea typeface="Verdana"/>
                <a:cs typeface="Verdana"/>
              </a:rPr>
              <a:t> message is when letters and numbers are disguised to make them hard to understand.</a:t>
            </a:r>
          </a:p>
          <a:p>
            <a:pPr algn="r">
              <a:lnSpc>
                <a:spcPct val="110000"/>
              </a:lnSpc>
            </a:pPr>
            <a:endParaRPr lang="en-US" sz="1600" dirty="0">
              <a:latin typeface="Verdana"/>
              <a:ea typeface="Verdana"/>
              <a:cs typeface="Verdan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98588" y="13966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Verdana"/>
              <a:ea typeface="Verdana"/>
              <a:cs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9479" y="3394966"/>
            <a:ext cx="4967832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Verdana"/>
                <a:ea typeface="Verdana"/>
                <a:cs typeface="Verdana"/>
              </a:rPr>
              <a:t>Messages were </a:t>
            </a:r>
            <a:r>
              <a:rPr lang="en-US" sz="1600" b="1" dirty="0">
                <a:latin typeface="Verdana"/>
                <a:ea typeface="Verdana"/>
                <a:cs typeface="Verdana"/>
              </a:rPr>
              <a:t>encrypted</a:t>
            </a:r>
            <a:r>
              <a:rPr lang="en-US" sz="1600" dirty="0">
                <a:latin typeface="Verdana"/>
                <a:ea typeface="Verdana"/>
                <a:cs typeface="Verdana"/>
              </a:rPr>
              <a:t> to keep them secret.</a:t>
            </a:r>
          </a:p>
          <a:p>
            <a:pPr>
              <a:lnSpc>
                <a:spcPct val="110000"/>
              </a:lnSpc>
            </a:pPr>
            <a:endParaRPr lang="en-US" sz="1600" dirty="0">
              <a:latin typeface="Verdana"/>
              <a:ea typeface="Verdana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US" sz="1600" dirty="0">
                <a:latin typeface="Verdana"/>
                <a:ea typeface="Verdana"/>
                <a:cs typeface="Verdana"/>
              </a:rPr>
              <a:t>During the Second World War, sophisticated machines were used to make the encrypted messages.</a:t>
            </a:r>
          </a:p>
          <a:p>
            <a:pPr algn="r">
              <a:lnSpc>
                <a:spcPct val="110000"/>
              </a:lnSpc>
            </a:pPr>
            <a:endParaRPr lang="en-US" sz="1600" dirty="0">
              <a:latin typeface="Verdana"/>
              <a:cs typeface="Verdana"/>
            </a:endParaRPr>
          </a:p>
          <a:p>
            <a:endParaRPr lang="en-US" sz="1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21283146">
            <a:off x="237273" y="1171906"/>
            <a:ext cx="86631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latin typeface="Verdana"/>
                <a:ea typeface="Verdana"/>
                <a:cs typeface="Verdana"/>
              </a:rPr>
              <a:t>Key word: Encrypted</a:t>
            </a:r>
          </a:p>
        </p:txBody>
      </p:sp>
    </p:spTree>
    <p:extLst>
      <p:ext uri="{BB962C8B-B14F-4D97-AF65-F5344CB8AC3E}">
        <p14:creationId xmlns:p14="http://schemas.microsoft.com/office/powerpoint/2010/main" val="218484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6399" y="2546432"/>
            <a:ext cx="8891797" cy="67088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486" y="2485835"/>
            <a:ext cx="4837340" cy="3992177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10000"/>
              </a:lnSpc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Verdana"/>
                <a:ea typeface="Verdana"/>
                <a:cs typeface="Verdana"/>
              </a:rPr>
              <a:t>Only the best engineers were employed at the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Verdana"/>
                <a:ea typeface="Verdana"/>
                <a:cs typeface="Verdana"/>
              </a:rPr>
              <a:t>Dollis Hill Research Station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Verdana"/>
                <a:ea typeface="Verdana"/>
                <a:cs typeface="Verdana"/>
              </a:rPr>
              <a:t>.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000" dirty="0">
              <a:solidFill>
                <a:schemeClr val="bg2">
                  <a:lumMod val="25000"/>
                </a:schemeClr>
              </a:solidFill>
              <a:latin typeface="Verdana"/>
              <a:ea typeface="Verdana"/>
              <a:cs typeface="Verdana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Verdana"/>
                <a:ea typeface="Verdana"/>
                <a:cs typeface="Verdana"/>
              </a:rPr>
              <a:t>Let’s find out more about engineering skills</a:t>
            </a:r>
            <a:r>
              <a:rPr lang="mr-IN" sz="2000" dirty="0">
                <a:solidFill>
                  <a:schemeClr val="bg2">
                    <a:lumMod val="25000"/>
                  </a:schemeClr>
                </a:solidFill>
                <a:latin typeface="Verdana"/>
                <a:ea typeface="Verdana"/>
                <a:cs typeface="Verdana"/>
              </a:rPr>
              <a:t>…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Verdana"/>
              <a:ea typeface="Verdana"/>
              <a:cs typeface="Verdana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2000" dirty="0">
              <a:solidFill>
                <a:schemeClr val="bg2">
                  <a:lumMod val="50000"/>
                </a:schemeClr>
              </a:solidFill>
              <a:latin typeface="Verdana"/>
              <a:ea typeface="Verdana"/>
              <a:cs typeface="Verdana"/>
            </a:endParaRPr>
          </a:p>
          <a:p>
            <a:pPr marL="457200" lvl="1" indent="0" algn="r">
              <a:lnSpc>
                <a:spcPct val="110000"/>
              </a:lnSpc>
              <a:buNone/>
            </a:pPr>
            <a:endParaRPr lang="en-US" sz="1600" dirty="0">
              <a:solidFill>
                <a:schemeClr val="bg2">
                  <a:lumMod val="50000"/>
                </a:schemeClr>
              </a:solidFill>
              <a:latin typeface="Verdana"/>
              <a:ea typeface="Verdana"/>
              <a:cs typeface="Verdana"/>
            </a:endParaRPr>
          </a:p>
          <a:p>
            <a:pPr marL="0" indent="0" algn="r">
              <a:lnSpc>
                <a:spcPct val="50000"/>
              </a:lnSpc>
              <a:buNone/>
            </a:pPr>
            <a:endParaRPr lang="en-US" sz="1600" dirty="0">
              <a:solidFill>
                <a:srgbClr val="000000"/>
              </a:solidFill>
              <a:latin typeface="Verdana"/>
              <a:ea typeface="Verdana"/>
              <a:cs typeface="Verdana"/>
            </a:endParaRPr>
          </a:p>
          <a:p>
            <a:pPr marL="0" indent="0" algn="r">
              <a:lnSpc>
                <a:spcPct val="110000"/>
              </a:lnSpc>
              <a:buNone/>
            </a:pPr>
            <a:endParaRPr lang="en-US" sz="1600" dirty="0">
              <a:solidFill>
                <a:srgbClr val="000000"/>
              </a:solidFill>
              <a:latin typeface="Verdana"/>
              <a:ea typeface="Verdana"/>
              <a:cs typeface="Verdana"/>
            </a:endParaRPr>
          </a:p>
          <a:p>
            <a:pPr marL="0" indent="0" algn="r">
              <a:lnSpc>
                <a:spcPct val="110000"/>
              </a:lnSpc>
              <a:buNone/>
            </a:pPr>
            <a:endParaRPr lang="en-US" sz="1600" dirty="0">
              <a:solidFill>
                <a:srgbClr val="000000"/>
              </a:solidFill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solidFill>
                <a:srgbClr val="000000"/>
              </a:solidFill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solidFill>
                <a:srgbClr val="000000"/>
              </a:solidFill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solidFill>
                <a:srgbClr val="000000"/>
              </a:solidFill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solidFill>
                <a:srgbClr val="000000"/>
              </a:solidFill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solidFill>
                <a:srgbClr val="000000"/>
              </a:solidFill>
              <a:latin typeface="Verdana"/>
              <a:ea typeface="Verdana"/>
              <a:cs typeface="Verdana"/>
            </a:endParaRP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21283146">
            <a:off x="237273" y="1171906"/>
            <a:ext cx="86631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latin typeface="Verdana"/>
                <a:ea typeface="Verdana"/>
                <a:cs typeface="Verdana"/>
              </a:rPr>
              <a:t>Have you got what it takes?</a:t>
            </a:r>
          </a:p>
        </p:txBody>
      </p:sp>
    </p:spTree>
    <p:extLst>
      <p:ext uri="{BB962C8B-B14F-4D97-AF65-F5344CB8AC3E}">
        <p14:creationId xmlns:p14="http://schemas.microsoft.com/office/powerpoint/2010/main" val="97365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1584</TotalTime>
  <Words>495</Words>
  <Application>Microsoft Macintosh PowerPoint</Application>
  <PresentationFormat>On-screen Show (4:3)</PresentationFormat>
  <Paragraphs>69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Courier New</vt:lpstr>
      <vt:lpstr>Verdana</vt:lpstr>
      <vt:lpstr>Office Theme</vt:lpstr>
      <vt:lpstr>01 – The General Post Office (GPO)  The Heart of Communication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Muddy Publishing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 The Postal Museum</dc:title>
  <dc:creator>Muddy Publishing Ltd</dc:creator>
  <cp:lastModifiedBy>Shaema Shibli</cp:lastModifiedBy>
  <cp:revision>100</cp:revision>
  <dcterms:created xsi:type="dcterms:W3CDTF">2017-04-25T20:35:47Z</dcterms:created>
  <dcterms:modified xsi:type="dcterms:W3CDTF">2021-08-09T12:57:46Z</dcterms:modified>
</cp:coreProperties>
</file>