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64" r:id="rId3"/>
    <p:sldId id="257" r:id="rId4"/>
    <p:sldId id="258" r:id="rId5"/>
    <p:sldId id="259" r:id="rId6"/>
    <p:sldId id="266" r:id="rId7"/>
    <p:sldId id="267"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5" autoAdjust="0"/>
    <p:restoredTop sz="79040" autoAdjust="0"/>
  </p:normalViewPr>
  <p:slideViewPr>
    <p:cSldViewPr snapToGrid="0">
      <p:cViewPr varScale="1">
        <p:scale>
          <a:sx n="90" d="100"/>
          <a:sy n="90" d="100"/>
        </p:scale>
        <p:origin x="13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38FB-4A4D-4D26-86ED-7A00611728DB}" type="datetimeFigureOut">
              <a:rPr lang="en-GB" smtClean="0"/>
              <a:t>16/08/2017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2D10F-608C-4CD4-A59C-7E385892E221}" type="slidenum">
              <a:rPr lang="en-GB" smtClean="0"/>
              <a:t>‹#›</a:t>
            </a:fld>
            <a:endParaRPr lang="en-GB"/>
          </a:p>
        </p:txBody>
      </p:sp>
    </p:spTree>
    <p:extLst>
      <p:ext uri="{BB962C8B-B14F-4D97-AF65-F5344CB8AC3E}">
        <p14:creationId xmlns:p14="http://schemas.microsoft.com/office/powerpoint/2010/main" val="2373182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©Royal Mail Group Ltd </a:t>
            </a:r>
          </a:p>
          <a:p>
            <a:r>
              <a:rPr lang="en-GB" sz="1200" dirty="0">
                <a:latin typeface="Roboto" panose="02000000000000000000" pitchFamily="2" charset="0"/>
                <a:ea typeface="Roboto" panose="02000000000000000000" pitchFamily="2" charset="0"/>
              </a:rPr>
              <a:t>A young girl waits for the Christmas post, and eagerly opens it on the door mat. </a:t>
            </a:r>
          </a:p>
          <a:p>
            <a:endParaRPr lang="en-GB" dirty="0"/>
          </a:p>
        </p:txBody>
      </p:sp>
      <p:sp>
        <p:nvSpPr>
          <p:cNvPr id="4" name="Slide Number Placeholder 3"/>
          <p:cNvSpPr>
            <a:spLocks noGrp="1"/>
          </p:cNvSpPr>
          <p:nvPr>
            <p:ph type="sldNum" sz="quarter" idx="10"/>
          </p:nvPr>
        </p:nvSpPr>
        <p:spPr/>
        <p:txBody>
          <a:bodyPr/>
          <a:lstStyle/>
          <a:p>
            <a:fld id="{9FD2D10F-608C-4CD4-A59C-7E385892E221}" type="slidenum">
              <a:rPr lang="en-GB" smtClean="0"/>
              <a:t>3</a:t>
            </a:fld>
            <a:endParaRPr lang="en-GB"/>
          </a:p>
        </p:txBody>
      </p:sp>
    </p:spTree>
    <p:extLst>
      <p:ext uri="{BB962C8B-B14F-4D97-AF65-F5344CB8AC3E}">
        <p14:creationId xmlns:p14="http://schemas.microsoft.com/office/powerpoint/2010/main" val="257783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©Royal Mail Group Ltd </a:t>
            </a:r>
          </a:p>
          <a:p>
            <a:r>
              <a:rPr lang="en-GB" sz="1200" dirty="0">
                <a:latin typeface="Roboto" panose="02000000000000000000" pitchFamily="2" charset="0"/>
                <a:ea typeface="Roboto" panose="02000000000000000000" pitchFamily="2" charset="0"/>
              </a:rPr>
              <a:t>A Royal Mail lorry wrapped up as a present drives through central London. </a:t>
            </a:r>
          </a:p>
          <a:p>
            <a:endParaRPr lang="en-GB" dirty="0"/>
          </a:p>
        </p:txBody>
      </p:sp>
      <p:sp>
        <p:nvSpPr>
          <p:cNvPr id="4" name="Slide Number Placeholder 3"/>
          <p:cNvSpPr>
            <a:spLocks noGrp="1"/>
          </p:cNvSpPr>
          <p:nvPr>
            <p:ph type="sldNum" sz="quarter" idx="10"/>
          </p:nvPr>
        </p:nvSpPr>
        <p:spPr/>
        <p:txBody>
          <a:bodyPr/>
          <a:lstStyle/>
          <a:p>
            <a:fld id="{9FD2D10F-608C-4CD4-A59C-7E385892E221}" type="slidenum">
              <a:rPr lang="en-GB" smtClean="0"/>
              <a:t>4</a:t>
            </a:fld>
            <a:endParaRPr lang="en-GB"/>
          </a:p>
        </p:txBody>
      </p:sp>
    </p:spTree>
    <p:extLst>
      <p:ext uri="{BB962C8B-B14F-4D97-AF65-F5344CB8AC3E}">
        <p14:creationId xmlns:p14="http://schemas.microsoft.com/office/powerpoint/2010/main" val="247863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©Royal Mail Group Ltd, courtesy of The Postal Museum, POST 110/0187</a:t>
            </a:r>
          </a:p>
          <a:p>
            <a:r>
              <a:rPr lang="en-GB" sz="1200" dirty="0">
                <a:latin typeface="Roboto" panose="02000000000000000000" pitchFamily="2" charset="0"/>
                <a:ea typeface="Roboto" panose="02000000000000000000" pitchFamily="2" charset="0"/>
              </a:rPr>
              <a:t>This poster from the 1980s advertises the latest postal dates for Christmas. </a:t>
            </a:r>
          </a:p>
          <a:p>
            <a:endParaRPr lang="en-GB" dirty="0"/>
          </a:p>
        </p:txBody>
      </p:sp>
      <p:sp>
        <p:nvSpPr>
          <p:cNvPr id="4" name="Slide Number Placeholder 3"/>
          <p:cNvSpPr>
            <a:spLocks noGrp="1"/>
          </p:cNvSpPr>
          <p:nvPr>
            <p:ph type="sldNum" sz="quarter" idx="10"/>
          </p:nvPr>
        </p:nvSpPr>
        <p:spPr/>
        <p:txBody>
          <a:bodyPr/>
          <a:lstStyle/>
          <a:p>
            <a:fld id="{9FD2D10F-608C-4CD4-A59C-7E385892E221}" type="slidenum">
              <a:rPr lang="en-GB" smtClean="0"/>
              <a:t>5</a:t>
            </a:fld>
            <a:endParaRPr lang="en-GB"/>
          </a:p>
        </p:txBody>
      </p:sp>
    </p:spTree>
    <p:extLst>
      <p:ext uri="{BB962C8B-B14F-4D97-AF65-F5344CB8AC3E}">
        <p14:creationId xmlns:p14="http://schemas.microsoft.com/office/powerpoint/2010/main" val="54379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©Royal Mail Group Ltd</a:t>
            </a:r>
            <a:endParaRPr lang="en-GB" sz="1200" dirty="0">
              <a:latin typeface="Roboto" panose="02000000000000000000" pitchFamily="2" charset="0"/>
              <a:ea typeface="Roboto" panose="02000000000000000000" pitchFamily="2" charset="0"/>
            </a:endParaRPr>
          </a:p>
          <a:p>
            <a:r>
              <a:rPr lang="en-GB" sz="1200" dirty="0">
                <a:latin typeface="Roboto" panose="02000000000000000000" pitchFamily="2" charset="0"/>
                <a:ea typeface="Roboto" panose="02000000000000000000" pitchFamily="2" charset="0"/>
              </a:rPr>
              <a:t>An example of a reply from Father Christmas. Every child that writes to Father Christmas (Santa) using the Royal Mail scheme is guaranteed a reply.  </a:t>
            </a:r>
          </a:p>
          <a:p>
            <a:endParaRPr lang="en-GB" dirty="0"/>
          </a:p>
        </p:txBody>
      </p:sp>
      <p:sp>
        <p:nvSpPr>
          <p:cNvPr id="4" name="Slide Number Placeholder 3"/>
          <p:cNvSpPr>
            <a:spLocks noGrp="1"/>
          </p:cNvSpPr>
          <p:nvPr>
            <p:ph type="sldNum" sz="quarter" idx="10"/>
          </p:nvPr>
        </p:nvSpPr>
        <p:spPr/>
        <p:txBody>
          <a:bodyPr/>
          <a:lstStyle/>
          <a:p>
            <a:fld id="{9FD2D10F-608C-4CD4-A59C-7E385892E221}" type="slidenum">
              <a:rPr lang="en-GB" smtClean="0"/>
              <a:t>6</a:t>
            </a:fld>
            <a:endParaRPr lang="en-GB"/>
          </a:p>
        </p:txBody>
      </p:sp>
    </p:spTree>
    <p:extLst>
      <p:ext uri="{BB962C8B-B14F-4D97-AF65-F5344CB8AC3E}">
        <p14:creationId xmlns:p14="http://schemas.microsoft.com/office/powerpoint/2010/main" val="316669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©The Postal Museum, POST 122/6341 </a:t>
            </a:r>
          </a:p>
          <a:p>
            <a:r>
              <a:rPr lang="en-GB" sz="1200" dirty="0">
                <a:latin typeface="Roboto" panose="02000000000000000000" pitchFamily="2" charset="0"/>
                <a:ea typeface="Roboto" panose="02000000000000000000" pitchFamily="2" charset="0"/>
              </a:rPr>
              <a:t>This letter to Santa is from the 1960s. David aged 4, asks Father Christmas for LOTS OF TOYS. </a:t>
            </a:r>
          </a:p>
          <a:p>
            <a:endParaRPr lang="en-GB" dirty="0"/>
          </a:p>
        </p:txBody>
      </p:sp>
      <p:sp>
        <p:nvSpPr>
          <p:cNvPr id="4" name="Slide Number Placeholder 3"/>
          <p:cNvSpPr>
            <a:spLocks noGrp="1"/>
          </p:cNvSpPr>
          <p:nvPr>
            <p:ph type="sldNum" sz="quarter" idx="10"/>
          </p:nvPr>
        </p:nvSpPr>
        <p:spPr/>
        <p:txBody>
          <a:bodyPr/>
          <a:lstStyle/>
          <a:p>
            <a:fld id="{9FD2D10F-608C-4CD4-A59C-7E385892E221}" type="slidenum">
              <a:rPr lang="en-GB" smtClean="0"/>
              <a:t>7</a:t>
            </a:fld>
            <a:endParaRPr lang="en-GB"/>
          </a:p>
        </p:txBody>
      </p:sp>
    </p:spTree>
    <p:extLst>
      <p:ext uri="{BB962C8B-B14F-4D97-AF65-F5344CB8AC3E}">
        <p14:creationId xmlns:p14="http://schemas.microsoft.com/office/powerpoint/2010/main" val="169349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©Royal Mail Group Ltd, courtesy of The Postal Museum, POST 109/301 </a:t>
            </a:r>
          </a:p>
          <a:p>
            <a:r>
              <a:rPr lang="en-GB" sz="1200" dirty="0">
                <a:latin typeface="Roboto" panose="02000000000000000000" pitchFamily="2" charset="0"/>
                <a:ea typeface="Roboto" panose="02000000000000000000" pitchFamily="2" charset="0"/>
              </a:rPr>
              <a:t>This poster from the 1950s encourages people to travel, shop and post early for Christmas. Since the first Christmas card was sent in 1843 the Post Office have produced Christmas posters to encourage people to send their letters and presents early. </a:t>
            </a:r>
          </a:p>
          <a:p>
            <a:r>
              <a:rPr lang="en-GB" sz="1200" b="1" dirty="0">
                <a:latin typeface="Roboto" panose="02000000000000000000" pitchFamily="2" charset="0"/>
                <a:ea typeface="Roboto" panose="02000000000000000000" pitchFamily="2" charset="0"/>
              </a:rPr>
              <a:t> </a:t>
            </a:r>
          </a:p>
          <a:p>
            <a:endParaRPr lang="en-GB" dirty="0"/>
          </a:p>
        </p:txBody>
      </p:sp>
      <p:sp>
        <p:nvSpPr>
          <p:cNvPr id="4" name="Slide Number Placeholder 3"/>
          <p:cNvSpPr>
            <a:spLocks noGrp="1"/>
          </p:cNvSpPr>
          <p:nvPr>
            <p:ph type="sldNum" sz="quarter" idx="10"/>
          </p:nvPr>
        </p:nvSpPr>
        <p:spPr/>
        <p:txBody>
          <a:bodyPr/>
          <a:lstStyle/>
          <a:p>
            <a:fld id="{9FD2D10F-608C-4CD4-A59C-7E385892E221}" type="slidenum">
              <a:rPr lang="en-GB" smtClean="0"/>
              <a:t>8</a:t>
            </a:fld>
            <a:endParaRPr lang="en-GB"/>
          </a:p>
        </p:txBody>
      </p:sp>
    </p:spTree>
    <p:extLst>
      <p:ext uri="{BB962C8B-B14F-4D97-AF65-F5344CB8AC3E}">
        <p14:creationId xmlns:p14="http://schemas.microsoft.com/office/powerpoint/2010/main" val="152050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A47B25C-5E56-4B1D-BE58-5DD1F3CA070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327673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47B25C-5E56-4B1D-BE58-5DD1F3CA070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140354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47B25C-5E56-4B1D-BE58-5DD1F3CA070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358963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47B25C-5E56-4B1D-BE58-5DD1F3CA070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72201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47B25C-5E56-4B1D-BE58-5DD1F3CA070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216810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A47B25C-5E56-4B1D-BE58-5DD1F3CA0704}" type="datetimeFigureOut">
              <a:rPr lang="en-GB" smtClean="0"/>
              <a:t>16/08/2017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110458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47B25C-5E56-4B1D-BE58-5DD1F3CA0704}" type="datetimeFigureOut">
              <a:rPr lang="en-GB" smtClean="0"/>
              <a:t>16/08/2017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41674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47B25C-5E56-4B1D-BE58-5DD1F3CA0704}" type="datetimeFigureOut">
              <a:rPr lang="en-GB" smtClean="0"/>
              <a:t>16/08/2017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198831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7B25C-5E56-4B1D-BE58-5DD1F3CA0704}" type="datetimeFigureOut">
              <a:rPr lang="en-GB" smtClean="0"/>
              <a:t>16/08/2017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281275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47B25C-5E56-4B1D-BE58-5DD1F3CA0704}" type="datetimeFigureOut">
              <a:rPr lang="en-GB" smtClean="0"/>
              <a:t>16/08/2017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44448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47B25C-5E56-4B1D-BE58-5DD1F3CA0704}" type="datetimeFigureOut">
              <a:rPr lang="en-GB" smtClean="0"/>
              <a:t>16/08/2017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363858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7B25C-5E56-4B1D-BE58-5DD1F3CA0704}" type="datetimeFigureOut">
              <a:rPr lang="en-GB" smtClean="0"/>
              <a:t>16/08/2017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0EFFA-385E-4DE7-AADC-6DEBAD974176}" type="slidenum">
              <a:rPr lang="en-GB" smtClean="0"/>
              <a:t>‹#›</a:t>
            </a:fld>
            <a:endParaRPr lang="en-GB"/>
          </a:p>
        </p:txBody>
      </p:sp>
    </p:spTree>
    <p:extLst>
      <p:ext uri="{BB962C8B-B14F-4D97-AF65-F5344CB8AC3E}">
        <p14:creationId xmlns:p14="http://schemas.microsoft.com/office/powerpoint/2010/main" val="2072903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1655" y="0"/>
            <a:ext cx="9235199" cy="6924808"/>
          </a:xfrm>
        </p:spPr>
      </p:pic>
    </p:spTree>
    <p:extLst>
      <p:ext uri="{BB962C8B-B14F-4D97-AF65-F5344CB8AC3E}">
        <p14:creationId xmlns:p14="http://schemas.microsoft.com/office/powerpoint/2010/main" val="394455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2968" y="268643"/>
            <a:ext cx="6854510" cy="954107"/>
          </a:xfrm>
          <a:prstGeom prst="rect">
            <a:avLst/>
          </a:prstGeom>
          <a:noFill/>
        </p:spPr>
        <p:txBody>
          <a:bodyPr wrap="square" rtlCol="0">
            <a:spAutoFit/>
          </a:bodyPr>
          <a:lstStyle/>
          <a:p>
            <a:r>
              <a:rPr lang="en-GB" sz="2800" dirty="0">
                <a:latin typeface="Roboto" panose="02000000000000000000" pitchFamily="2" charset="0"/>
                <a:ea typeface="Roboto" panose="02000000000000000000" pitchFamily="2" charset="0"/>
              </a:rPr>
              <a:t>The Postal Museum Learning Resource </a:t>
            </a:r>
          </a:p>
          <a:p>
            <a:r>
              <a:rPr lang="en-GB" sz="2800" dirty="0">
                <a:latin typeface="Roboto" panose="02000000000000000000" pitchFamily="2" charset="0"/>
                <a:ea typeface="Roboto" panose="02000000000000000000" pitchFamily="2" charset="0"/>
              </a:rPr>
              <a:t>Terms of Use </a:t>
            </a:r>
          </a:p>
        </p:txBody>
      </p:sp>
      <p:sp>
        <p:nvSpPr>
          <p:cNvPr id="7" name="TextBox 6"/>
          <p:cNvSpPr txBox="1"/>
          <p:nvPr/>
        </p:nvSpPr>
        <p:spPr>
          <a:xfrm>
            <a:off x="439750" y="1284348"/>
            <a:ext cx="11258987" cy="5324535"/>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By downloading this PowerPoint and using these images you agree to The Postal Museum (TPM) and Royal Mail Group Ltd terms of use. </a:t>
            </a:r>
          </a:p>
          <a:p>
            <a:endParaRPr lang="en-GB" sz="20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The material in this PowerPoint is provided for non-commercial and educational use in your classroom. </a:t>
            </a:r>
          </a:p>
          <a:p>
            <a:endParaRPr lang="en-GB" sz="20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You can use the presentation or individual images in lessons and activities, and print out the images for use in your classroom. </a:t>
            </a:r>
          </a:p>
          <a:p>
            <a:endParaRPr lang="en-GB" sz="20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You can share this presentation with other teachers for non-commercial and educational use in their classrooms.</a:t>
            </a:r>
          </a:p>
          <a:p>
            <a:endParaRPr lang="en-GB" sz="20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Image credits must be included wherever the image is used. These are below each image, e.g. ©The Postal Museum 2010-0432/2</a:t>
            </a:r>
          </a:p>
          <a:p>
            <a:endParaRPr lang="en-GB" sz="20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Non-The Postal Museum material is included at the agreement of the copyright holder and must also be credited, e.g. ©Courtesy of BT heritage and archives</a:t>
            </a:r>
          </a:p>
        </p:txBody>
      </p:sp>
      <p:grpSp>
        <p:nvGrpSpPr>
          <p:cNvPr id="8" name="Group 7"/>
          <p:cNvGrpSpPr/>
          <p:nvPr/>
        </p:nvGrpSpPr>
        <p:grpSpPr>
          <a:xfrm>
            <a:off x="8082576" y="179452"/>
            <a:ext cx="3883831" cy="716065"/>
            <a:chOff x="8153597" y="200291"/>
            <a:chExt cx="3883831" cy="71606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0" name="Picture 2" descr="Image result for heritage lottery fu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232837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962473" y="6347653"/>
            <a:ext cx="2319210" cy="584775"/>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©Royal Mail Group Ltd </a:t>
            </a:r>
          </a:p>
          <a:p>
            <a:endParaRPr lang="en-GB" sz="1600" dirty="0">
              <a:latin typeface="Roboto" panose="02000000000000000000" pitchFamily="2" charset="0"/>
              <a:ea typeface="Roboto" panose="02000000000000000000" pitchFamily="2"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3353"/>
          <a:stretch/>
        </p:blipFill>
        <p:spPr>
          <a:xfrm>
            <a:off x="-1" y="0"/>
            <a:ext cx="7881497" cy="6858000"/>
          </a:xfrm>
          <a:prstGeom prst="rect">
            <a:avLst/>
          </a:prstGeom>
        </p:spPr>
      </p:pic>
      <p:grpSp>
        <p:nvGrpSpPr>
          <p:cNvPr id="7" name="Group 6"/>
          <p:cNvGrpSpPr/>
          <p:nvPr/>
        </p:nvGrpSpPr>
        <p:grpSpPr>
          <a:xfrm>
            <a:off x="8082576" y="179452"/>
            <a:ext cx="3883831" cy="716065"/>
            <a:chOff x="8153597" y="200291"/>
            <a:chExt cx="3883831" cy="71606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0"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41770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82576" y="6086005"/>
            <a:ext cx="3696339" cy="338554"/>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©Royal Mail Group Ltd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750"/>
          <a:stretch/>
        </p:blipFill>
        <p:spPr>
          <a:xfrm>
            <a:off x="0" y="179452"/>
            <a:ext cx="8052434" cy="6245107"/>
          </a:xfrm>
          <a:prstGeom prst="rect">
            <a:avLst/>
          </a:prstGeom>
        </p:spPr>
      </p:pic>
      <p:grpSp>
        <p:nvGrpSpPr>
          <p:cNvPr id="7" name="Group 6"/>
          <p:cNvGrpSpPr/>
          <p:nvPr/>
        </p:nvGrpSpPr>
        <p:grpSpPr>
          <a:xfrm>
            <a:off x="8082576" y="179452"/>
            <a:ext cx="3883831" cy="716065"/>
            <a:chOff x="8153597" y="200291"/>
            <a:chExt cx="3883831" cy="71606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0"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34235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8075" y="6430229"/>
            <a:ext cx="7527499" cy="584775"/>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©Royal Mail Group Ltd, courtesy of The Postal Museum, POST 110/0187</a:t>
            </a:r>
          </a:p>
          <a:p>
            <a:endParaRPr lang="en-GB" sz="1600" dirty="0">
              <a:latin typeface="Roboto" panose="02000000000000000000" pitchFamily="2" charset="0"/>
              <a:ea typeface="Roboto"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02997" cy="6823943"/>
          </a:xfrm>
          <a:prstGeom prst="rect">
            <a:avLst/>
          </a:prstGeom>
        </p:spPr>
      </p:pic>
      <p:grpSp>
        <p:nvGrpSpPr>
          <p:cNvPr id="7" name="Group 6"/>
          <p:cNvGrpSpPr/>
          <p:nvPr/>
        </p:nvGrpSpPr>
        <p:grpSpPr>
          <a:xfrm>
            <a:off x="8082576" y="179452"/>
            <a:ext cx="3883831" cy="716065"/>
            <a:chOff x="8153597" y="200291"/>
            <a:chExt cx="3883831" cy="71606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0"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259335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587498" cy="6865853"/>
          </a:xfrm>
          <a:prstGeom prst="rect">
            <a:avLst/>
          </a:prstGeom>
        </p:spPr>
      </p:pic>
      <p:sp>
        <p:nvSpPr>
          <p:cNvPr id="9" name="TextBox 8"/>
          <p:cNvSpPr txBox="1"/>
          <p:nvPr/>
        </p:nvSpPr>
        <p:spPr>
          <a:xfrm>
            <a:off x="4665204" y="6372310"/>
            <a:ext cx="2299121" cy="584775"/>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©Royal Mail Group Ltd</a:t>
            </a:r>
          </a:p>
          <a:p>
            <a:endParaRPr lang="en-GB" sz="1600" dirty="0">
              <a:latin typeface="Roboto" panose="02000000000000000000" pitchFamily="2" charset="0"/>
              <a:ea typeface="Roboto" panose="02000000000000000000" pitchFamily="2" charset="0"/>
            </a:endParaRPr>
          </a:p>
        </p:txBody>
      </p:sp>
      <p:grpSp>
        <p:nvGrpSpPr>
          <p:cNvPr id="7" name="Group 6"/>
          <p:cNvGrpSpPr/>
          <p:nvPr/>
        </p:nvGrpSpPr>
        <p:grpSpPr>
          <a:xfrm>
            <a:off x="8082576" y="179452"/>
            <a:ext cx="3883831" cy="716065"/>
            <a:chOff x="8153597" y="200291"/>
            <a:chExt cx="3883831" cy="716065"/>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0"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3626991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3271"/>
            <a:ext cx="7709042" cy="5443870"/>
          </a:xfrm>
          <a:prstGeom prst="rect">
            <a:avLst/>
          </a:prstGeom>
        </p:spPr>
      </p:pic>
      <p:sp>
        <p:nvSpPr>
          <p:cNvPr id="7" name="TextBox 6"/>
          <p:cNvSpPr txBox="1"/>
          <p:nvPr/>
        </p:nvSpPr>
        <p:spPr>
          <a:xfrm>
            <a:off x="7868092" y="5629429"/>
            <a:ext cx="5050465" cy="830997"/>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©The Postal Museum, POST 122/6341 </a:t>
            </a:r>
          </a:p>
          <a:p>
            <a:r>
              <a:rPr lang="en-GB" sz="1600" b="1" dirty="0">
                <a:latin typeface="Roboto" panose="02000000000000000000" pitchFamily="2" charset="0"/>
                <a:ea typeface="Roboto" panose="02000000000000000000" pitchFamily="2" charset="0"/>
              </a:rPr>
              <a:t> </a:t>
            </a:r>
          </a:p>
          <a:p>
            <a:endParaRPr lang="en-GB" sz="1600" dirty="0">
              <a:latin typeface="Roboto" panose="02000000000000000000" pitchFamily="2" charset="0"/>
              <a:ea typeface="Roboto" panose="02000000000000000000" pitchFamily="2" charset="0"/>
            </a:endParaRPr>
          </a:p>
        </p:txBody>
      </p:sp>
      <p:grpSp>
        <p:nvGrpSpPr>
          <p:cNvPr id="8" name="Group 7"/>
          <p:cNvGrpSpPr/>
          <p:nvPr/>
        </p:nvGrpSpPr>
        <p:grpSpPr>
          <a:xfrm>
            <a:off x="8082576" y="179452"/>
            <a:ext cx="3883831" cy="716065"/>
            <a:chOff x="8153597" y="200291"/>
            <a:chExt cx="3883831" cy="71606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0"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278913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18826" y="6360555"/>
            <a:ext cx="7527499" cy="830997"/>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©Royal Mail Group Ltd, courtesy of The Postal Museum, POST 109/301 </a:t>
            </a:r>
          </a:p>
          <a:p>
            <a:r>
              <a:rPr lang="en-GB" sz="1600" b="1" dirty="0">
                <a:latin typeface="Roboto" panose="02000000000000000000" pitchFamily="2" charset="0"/>
                <a:ea typeface="Roboto" panose="02000000000000000000" pitchFamily="2" charset="0"/>
              </a:rPr>
              <a:t> </a:t>
            </a:r>
          </a:p>
          <a:p>
            <a:endParaRPr lang="en-GB" sz="1600" dirty="0">
              <a:latin typeface="Roboto" panose="02000000000000000000" pitchFamily="2" charset="0"/>
              <a:ea typeface="Roboto" panose="02000000000000000000" pitchFamily="2" charset="0"/>
            </a:endParaRPr>
          </a:p>
        </p:txBody>
      </p:sp>
      <p:pic>
        <p:nvPicPr>
          <p:cNvPr id="4" name="Picture 3"/>
          <p:cNvPicPr>
            <a:picLocks noChangeAspect="1"/>
          </p:cNvPicPr>
          <p:nvPr/>
        </p:nvPicPr>
        <p:blipFill>
          <a:blip r:embed="rId3"/>
          <a:stretch>
            <a:fillRect/>
          </a:stretch>
        </p:blipFill>
        <p:spPr>
          <a:xfrm>
            <a:off x="-18398" y="0"/>
            <a:ext cx="4221037" cy="6858000"/>
          </a:xfrm>
          <a:prstGeom prst="rect">
            <a:avLst/>
          </a:prstGeom>
        </p:spPr>
      </p:pic>
      <p:grpSp>
        <p:nvGrpSpPr>
          <p:cNvPr id="8" name="Group 7"/>
          <p:cNvGrpSpPr/>
          <p:nvPr/>
        </p:nvGrpSpPr>
        <p:grpSpPr>
          <a:xfrm>
            <a:off x="8082576" y="179452"/>
            <a:ext cx="3883831" cy="716065"/>
            <a:chOff x="8153597" y="200291"/>
            <a:chExt cx="3883831" cy="71606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0"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2555146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395</Words>
  <Application>Microsoft Office PowerPoint</Application>
  <PresentationFormat>Widescreen</PresentationFormat>
  <Paragraphs>40</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Sculthorpe</dc:creator>
  <cp:lastModifiedBy>Sally Sculthorpe</cp:lastModifiedBy>
  <cp:revision>27</cp:revision>
  <dcterms:created xsi:type="dcterms:W3CDTF">2017-06-15T19:00:25Z</dcterms:created>
  <dcterms:modified xsi:type="dcterms:W3CDTF">2017-08-16T16:19:27Z</dcterms:modified>
</cp:coreProperties>
</file>