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5" r:id="rId2"/>
    <p:sldId id="264"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5" autoAdjust="0"/>
    <p:restoredTop sz="86651" autoAdjust="0"/>
  </p:normalViewPr>
  <p:slideViewPr>
    <p:cSldViewPr snapToGrid="0">
      <p:cViewPr varScale="1">
        <p:scale>
          <a:sx n="99" d="100"/>
          <a:sy n="99" d="100"/>
        </p:scale>
        <p:origin x="9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EB413-9AC5-4DC8-989F-34A1356AE6B3}" type="datetimeFigureOut">
              <a:rPr lang="en-GB" smtClean="0"/>
              <a:t>16/08/2017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91DDF-992F-4D54-83D3-60AF482EBC3B}" type="slidenum">
              <a:rPr lang="en-GB" smtClean="0"/>
              <a:t>‹#›</a:t>
            </a:fld>
            <a:endParaRPr lang="en-GB"/>
          </a:p>
        </p:txBody>
      </p:sp>
    </p:spTree>
    <p:extLst>
      <p:ext uri="{BB962C8B-B14F-4D97-AF65-F5344CB8AC3E}">
        <p14:creationId xmlns:p14="http://schemas.microsoft.com/office/powerpoint/2010/main" val="386865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©The Postal Museum </a:t>
            </a:r>
          </a:p>
          <a:p>
            <a:r>
              <a:rPr lang="en-GB" sz="1200" dirty="0">
                <a:latin typeface="Roboto" panose="02000000000000000000" pitchFamily="2" charset="0"/>
                <a:ea typeface="Roboto" panose="02000000000000000000" pitchFamily="2" charset="0"/>
              </a:rPr>
              <a:t>This photograph is of the mail coach on display in The Postal Museum. Mail coach guards were employed by the Post Office to protect the mail. By the mid Victorian period (1850s) mail coaches had been replaced by the railways. </a:t>
            </a:r>
          </a:p>
          <a:p>
            <a:endParaRPr lang="en-GB" dirty="0"/>
          </a:p>
        </p:txBody>
      </p:sp>
      <p:sp>
        <p:nvSpPr>
          <p:cNvPr id="4" name="Slide Number Placeholder 3"/>
          <p:cNvSpPr>
            <a:spLocks noGrp="1"/>
          </p:cNvSpPr>
          <p:nvPr>
            <p:ph type="sldNum" sz="quarter" idx="10"/>
          </p:nvPr>
        </p:nvSpPr>
        <p:spPr/>
        <p:txBody>
          <a:bodyPr/>
          <a:lstStyle/>
          <a:p>
            <a:fld id="{7B591DDF-992F-4D54-83D3-60AF482EBC3B}" type="slidenum">
              <a:rPr lang="en-GB" smtClean="0"/>
              <a:t>3</a:t>
            </a:fld>
            <a:endParaRPr lang="en-GB"/>
          </a:p>
        </p:txBody>
      </p:sp>
    </p:spTree>
    <p:extLst>
      <p:ext uri="{BB962C8B-B14F-4D97-AF65-F5344CB8AC3E}">
        <p14:creationId xmlns:p14="http://schemas.microsoft.com/office/powerpoint/2010/main" val="67400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©The Postal Museum, 2009 – 0010 </a:t>
            </a:r>
          </a:p>
          <a:p>
            <a:r>
              <a:rPr lang="en-GB" sz="1200" dirty="0">
                <a:latin typeface="Roboto" panose="02000000000000000000" pitchFamily="2" charset="0"/>
                <a:ea typeface="Roboto" panose="02000000000000000000" pitchFamily="2" charset="0"/>
              </a:rPr>
              <a:t>This print shows the lioness attacking the Exeter mail coach. In the background is a large house with people at the window observing what is going on. </a:t>
            </a:r>
          </a:p>
          <a:p>
            <a:endParaRPr lang="en-GB" dirty="0"/>
          </a:p>
        </p:txBody>
      </p:sp>
      <p:sp>
        <p:nvSpPr>
          <p:cNvPr id="4" name="Slide Number Placeholder 3"/>
          <p:cNvSpPr>
            <a:spLocks noGrp="1"/>
          </p:cNvSpPr>
          <p:nvPr>
            <p:ph type="sldNum" sz="quarter" idx="10"/>
          </p:nvPr>
        </p:nvSpPr>
        <p:spPr/>
        <p:txBody>
          <a:bodyPr/>
          <a:lstStyle/>
          <a:p>
            <a:fld id="{7B591DDF-992F-4D54-83D3-60AF482EBC3B}" type="slidenum">
              <a:rPr lang="en-GB" smtClean="0"/>
              <a:t>4</a:t>
            </a:fld>
            <a:endParaRPr lang="en-GB"/>
          </a:p>
        </p:txBody>
      </p:sp>
    </p:spTree>
    <p:extLst>
      <p:ext uri="{BB962C8B-B14F-4D97-AF65-F5344CB8AC3E}">
        <p14:creationId xmlns:p14="http://schemas.microsoft.com/office/powerpoint/2010/main" val="134692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Roboto" panose="02000000000000000000" pitchFamily="2" charset="0"/>
                <a:ea typeface="Roboto" panose="02000000000000000000" pitchFamily="2" charset="0"/>
              </a:rPr>
              <a:t>©Royal Mail Group Ltd, courtesy of The Postal Museum, POST 118 </a:t>
            </a:r>
          </a:p>
          <a:p>
            <a:r>
              <a:rPr lang="en-GB" sz="1200" dirty="0">
                <a:latin typeface="Roboto" panose="02000000000000000000" pitchFamily="2" charset="0"/>
                <a:ea typeface="Roboto" panose="02000000000000000000" pitchFamily="2" charset="0"/>
              </a:rPr>
              <a:t>This playbill for Ballard’s Circus lists the attractions including the LIONESS who attacked the mail coach. </a:t>
            </a:r>
          </a:p>
          <a:p>
            <a:endParaRPr lang="en-GB" dirty="0"/>
          </a:p>
        </p:txBody>
      </p:sp>
      <p:sp>
        <p:nvSpPr>
          <p:cNvPr id="4" name="Slide Number Placeholder 3"/>
          <p:cNvSpPr>
            <a:spLocks noGrp="1"/>
          </p:cNvSpPr>
          <p:nvPr>
            <p:ph type="sldNum" sz="quarter" idx="10"/>
          </p:nvPr>
        </p:nvSpPr>
        <p:spPr/>
        <p:txBody>
          <a:bodyPr/>
          <a:lstStyle/>
          <a:p>
            <a:fld id="{7B591DDF-992F-4D54-83D3-60AF482EBC3B}" type="slidenum">
              <a:rPr lang="en-GB" smtClean="0"/>
              <a:t>5</a:t>
            </a:fld>
            <a:endParaRPr lang="en-GB"/>
          </a:p>
        </p:txBody>
      </p:sp>
    </p:spTree>
    <p:extLst>
      <p:ext uri="{BB962C8B-B14F-4D97-AF65-F5344CB8AC3E}">
        <p14:creationId xmlns:p14="http://schemas.microsoft.com/office/powerpoint/2010/main" val="64975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327673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140354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358963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72201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47B25C-5E56-4B1D-BE58-5DD1F3CA070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216810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A47B25C-5E56-4B1D-BE58-5DD1F3CA0704}" type="datetimeFigureOut">
              <a:rPr lang="en-GB" smtClean="0"/>
              <a:t>16/08/2017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110458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47B25C-5E56-4B1D-BE58-5DD1F3CA0704}" type="datetimeFigureOut">
              <a:rPr lang="en-GB" smtClean="0"/>
              <a:t>16/08/2017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41674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47B25C-5E56-4B1D-BE58-5DD1F3CA0704}" type="datetimeFigureOut">
              <a:rPr lang="en-GB" smtClean="0"/>
              <a:t>16/08/2017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198831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7B25C-5E56-4B1D-BE58-5DD1F3CA0704}" type="datetimeFigureOut">
              <a:rPr lang="en-GB" smtClean="0"/>
              <a:t>16/08/2017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281275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47B25C-5E56-4B1D-BE58-5DD1F3CA0704}" type="datetimeFigureOut">
              <a:rPr lang="en-GB" smtClean="0"/>
              <a:t>16/08/2017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44448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47B25C-5E56-4B1D-BE58-5DD1F3CA0704}" type="datetimeFigureOut">
              <a:rPr lang="en-GB" smtClean="0"/>
              <a:t>16/08/2017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0EFFA-385E-4DE7-AADC-6DEBAD974176}" type="slidenum">
              <a:rPr lang="en-GB" smtClean="0"/>
              <a:t>‹#›</a:t>
            </a:fld>
            <a:endParaRPr lang="en-GB"/>
          </a:p>
        </p:txBody>
      </p:sp>
    </p:spTree>
    <p:extLst>
      <p:ext uri="{BB962C8B-B14F-4D97-AF65-F5344CB8AC3E}">
        <p14:creationId xmlns:p14="http://schemas.microsoft.com/office/powerpoint/2010/main" val="363858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7B25C-5E56-4B1D-BE58-5DD1F3CA0704}" type="datetimeFigureOut">
              <a:rPr lang="en-GB" smtClean="0"/>
              <a:t>16/08/2017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0EFFA-385E-4DE7-AADC-6DEBAD974176}" type="slidenum">
              <a:rPr lang="en-GB" smtClean="0"/>
              <a:t>‹#›</a:t>
            </a:fld>
            <a:endParaRPr lang="en-GB"/>
          </a:p>
        </p:txBody>
      </p:sp>
    </p:spTree>
    <p:extLst>
      <p:ext uri="{BB962C8B-B14F-4D97-AF65-F5344CB8AC3E}">
        <p14:creationId xmlns:p14="http://schemas.microsoft.com/office/powerpoint/2010/main" val="2072903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5874" y="-11943"/>
            <a:ext cx="9162029" cy="6869943"/>
          </a:xfrm>
        </p:spPr>
      </p:pic>
    </p:spTree>
    <p:extLst>
      <p:ext uri="{BB962C8B-B14F-4D97-AF65-F5344CB8AC3E}">
        <p14:creationId xmlns:p14="http://schemas.microsoft.com/office/powerpoint/2010/main" val="394455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2968" y="268643"/>
            <a:ext cx="6854510" cy="954107"/>
          </a:xfrm>
          <a:prstGeom prst="rect">
            <a:avLst/>
          </a:prstGeom>
          <a:noFill/>
        </p:spPr>
        <p:txBody>
          <a:bodyPr wrap="square" rtlCol="0">
            <a:spAutoFit/>
          </a:bodyPr>
          <a:lstStyle/>
          <a:p>
            <a:r>
              <a:rPr lang="en-GB" sz="2800" dirty="0">
                <a:latin typeface="Roboto" panose="02000000000000000000" pitchFamily="2" charset="0"/>
                <a:ea typeface="Roboto" panose="02000000000000000000" pitchFamily="2" charset="0"/>
              </a:rPr>
              <a:t>The Postal Museum Learning Resource </a:t>
            </a:r>
          </a:p>
          <a:p>
            <a:r>
              <a:rPr lang="en-GB" sz="2800" dirty="0">
                <a:latin typeface="Roboto" panose="02000000000000000000" pitchFamily="2" charset="0"/>
                <a:ea typeface="Roboto" panose="02000000000000000000" pitchFamily="2" charset="0"/>
              </a:rPr>
              <a:t>Terms of Use </a:t>
            </a:r>
          </a:p>
        </p:txBody>
      </p:sp>
      <p:sp>
        <p:nvSpPr>
          <p:cNvPr id="7" name="TextBox 6"/>
          <p:cNvSpPr txBox="1"/>
          <p:nvPr/>
        </p:nvSpPr>
        <p:spPr>
          <a:xfrm>
            <a:off x="439750" y="1284348"/>
            <a:ext cx="11258987" cy="5324535"/>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By downloading this PowerPoint and using these images you agree to The Postal Museum (TPM) and Royal Mail Group Ltd terms of use. </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The material in this PowerPoint is provided for non-commercial and educational use in your classroom. </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You can use the presentation or individual images in lessons and activities, and print out the images for use in your classroom. </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You can share this presentation with other teachers for non-commercial and educational use in their classrooms.</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Image credits must be included wherever the image is used. These are below each image, e.g. ©The Postal Museum 2010-0432/2</a:t>
            </a:r>
          </a:p>
          <a:p>
            <a:endParaRPr lang="en-GB" sz="20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2000" dirty="0">
                <a:latin typeface="Roboto" panose="02000000000000000000" pitchFamily="2" charset="0"/>
                <a:ea typeface="Roboto" panose="02000000000000000000" pitchFamily="2" charset="0"/>
              </a:rPr>
              <a:t>Non-The Postal Museum material is included at the agreement of the copyright holder and must also be credited, e.g. ©Courtesy of BT heritage and archives</a:t>
            </a:r>
          </a:p>
        </p:txBody>
      </p:sp>
      <p:grpSp>
        <p:nvGrpSpPr>
          <p:cNvPr id="9" name="Group 8"/>
          <p:cNvGrpSpPr/>
          <p:nvPr/>
        </p:nvGrpSpPr>
        <p:grpSpPr>
          <a:xfrm>
            <a:off x="8082576" y="179452"/>
            <a:ext cx="3883831" cy="716065"/>
            <a:chOff x="8153597" y="200291"/>
            <a:chExt cx="3883831" cy="71606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1" name="Picture 2" descr="Image result for heritage lottery fu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john lyon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232837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79029" y="6318700"/>
            <a:ext cx="3419174" cy="338554"/>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©The Postal Museum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2" y="86627"/>
            <a:ext cx="8744777" cy="6570627"/>
          </a:xfrm>
          <a:prstGeom prst="rect">
            <a:avLst/>
          </a:prstGeom>
        </p:spPr>
      </p:pic>
      <p:grpSp>
        <p:nvGrpSpPr>
          <p:cNvPr id="7" name="Group 6"/>
          <p:cNvGrpSpPr/>
          <p:nvPr/>
        </p:nvGrpSpPr>
        <p:grpSpPr>
          <a:xfrm>
            <a:off x="8082576" y="179452"/>
            <a:ext cx="3883831" cy="716065"/>
            <a:chOff x="8153597" y="200291"/>
            <a:chExt cx="3883831" cy="71606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41770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35054" y="6118848"/>
            <a:ext cx="4238791" cy="338554"/>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©The Postal Museum, 2009 – 0010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2" y="660272"/>
            <a:ext cx="7959447" cy="5797130"/>
          </a:xfrm>
          <a:prstGeom prst="rect">
            <a:avLst/>
          </a:prstGeom>
        </p:spPr>
      </p:pic>
      <p:grpSp>
        <p:nvGrpSpPr>
          <p:cNvPr id="7" name="Group 6"/>
          <p:cNvGrpSpPr/>
          <p:nvPr/>
        </p:nvGrpSpPr>
        <p:grpSpPr>
          <a:xfrm>
            <a:off x="8082576" y="179452"/>
            <a:ext cx="3883831" cy="716065"/>
            <a:chOff x="8153597" y="200291"/>
            <a:chExt cx="3883831" cy="71606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34235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44875" y="6409976"/>
            <a:ext cx="8547125" cy="1077218"/>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rPr>
              <a:t>©Royal Mail Group Ltd, courtesy of The Postal Museum, POST 118 </a:t>
            </a:r>
          </a:p>
          <a:p>
            <a:endParaRPr lang="en-GB" sz="1600" dirty="0">
              <a:latin typeface="Roboto" panose="02000000000000000000" pitchFamily="2" charset="0"/>
              <a:ea typeface="Roboto" panose="02000000000000000000" pitchFamily="2" charset="0"/>
            </a:endParaRPr>
          </a:p>
          <a:p>
            <a:r>
              <a:rPr lang="en-GB" sz="1600" b="1" dirty="0">
                <a:latin typeface="Roboto" panose="02000000000000000000" pitchFamily="2" charset="0"/>
                <a:ea typeface="Roboto" panose="02000000000000000000" pitchFamily="2" charset="0"/>
              </a:rPr>
              <a:t> </a:t>
            </a:r>
          </a:p>
          <a:p>
            <a:endParaRPr lang="en-GB" sz="1600" dirty="0">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a:stretch>
            <a:fillRect/>
          </a:stretch>
        </p:blipFill>
        <p:spPr>
          <a:xfrm>
            <a:off x="322508" y="0"/>
            <a:ext cx="3291840" cy="6858000"/>
          </a:xfrm>
          <a:prstGeom prst="rect">
            <a:avLst/>
          </a:prstGeom>
        </p:spPr>
      </p:pic>
      <p:grpSp>
        <p:nvGrpSpPr>
          <p:cNvPr id="7" name="Group 6"/>
          <p:cNvGrpSpPr/>
          <p:nvPr/>
        </p:nvGrpSpPr>
        <p:grpSpPr>
          <a:xfrm>
            <a:off x="8082576" y="179452"/>
            <a:ext cx="3883831" cy="716065"/>
            <a:chOff x="8153597" y="200291"/>
            <a:chExt cx="3883831" cy="71606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002" y="469446"/>
              <a:ext cx="1224426" cy="446910"/>
            </a:xfrm>
            <a:prstGeom prst="rect">
              <a:avLst/>
            </a:prstGeom>
          </p:spPr>
        </p:pic>
        <p:pic>
          <p:nvPicPr>
            <p:cNvPr id="10" name="Picture 2" descr="Image result for heritage lottery fu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09" y="341634"/>
              <a:ext cx="933924" cy="5747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john ly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050" y="237334"/>
              <a:ext cx="587890" cy="67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97" y="200291"/>
              <a:ext cx="718499" cy="716065"/>
            </a:xfrm>
            <a:prstGeom prst="rect">
              <a:avLst/>
            </a:prstGeom>
          </p:spPr>
        </p:pic>
      </p:grpSp>
    </p:spTree>
    <p:extLst>
      <p:ext uri="{BB962C8B-B14F-4D97-AF65-F5344CB8AC3E}">
        <p14:creationId xmlns:p14="http://schemas.microsoft.com/office/powerpoint/2010/main" val="2593355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294</Words>
  <Application>Microsoft Office PowerPoint</Application>
  <PresentationFormat>Widescreen</PresentationFormat>
  <Paragraphs>27</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Sculthorpe</dc:creator>
  <cp:lastModifiedBy>Sally Sculthorpe</cp:lastModifiedBy>
  <cp:revision>24</cp:revision>
  <dcterms:created xsi:type="dcterms:W3CDTF">2017-06-15T19:00:25Z</dcterms:created>
  <dcterms:modified xsi:type="dcterms:W3CDTF">2017-08-16T16:04:11Z</dcterms:modified>
</cp:coreProperties>
</file>