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8"/>
  </p:notesMasterIdLst>
  <p:sldIdLst>
    <p:sldId id="256" r:id="rId2"/>
    <p:sldId id="262" r:id="rId3"/>
    <p:sldId id="264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721">
          <p15:clr>
            <a:srgbClr val="A4A3A4"/>
          </p15:clr>
        </p15:guide>
        <p15:guide id="4" orient="horz" pos="1684" userDrawn="1">
          <p15:clr>
            <a:srgbClr val="A4A3A4"/>
          </p15:clr>
        </p15:guide>
        <p15:guide id="5" pos="5598">
          <p15:clr>
            <a:srgbClr val="A4A3A4"/>
          </p15:clr>
        </p15:guide>
        <p15:guide id="6" pos="2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4" autoAdjust="0"/>
    <p:restoredTop sz="84288" autoAdjust="0"/>
  </p:normalViewPr>
  <p:slideViewPr>
    <p:cSldViewPr snapToGrid="0" snapToObjects="1">
      <p:cViewPr varScale="1">
        <p:scale>
          <a:sx n="95" d="100"/>
          <a:sy n="95" d="100"/>
        </p:scale>
        <p:origin x="2304" y="44"/>
      </p:cViewPr>
      <p:guideLst>
        <p:guide orient="horz" pos="2160"/>
        <p:guide pos="2880"/>
        <p:guide pos="2721"/>
        <p:guide orient="horz" pos="1684"/>
        <p:guide pos="5598"/>
        <p:guide pos="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AEA6E-8BE1-9445-A92B-A66D027662AA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C2C97-6DD4-F949-9F8D-D56DCDB95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3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8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Verdana"/>
                <a:ea typeface="Verdana"/>
                <a:cs typeface="Verdana"/>
              </a:rPr>
              <a:t>Colossus was used to help the Allies on D-Day, a major turning point in the war.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Verdana"/>
                <a:ea typeface="Verdana"/>
                <a:cs typeface="Verdana"/>
              </a:rPr>
              <a:t>A message, decoded with the help of Colossus, revealed German tanks were based at the chosen drop site for a US parachute division.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Verdana"/>
                <a:ea typeface="Verdana"/>
                <a:cs typeface="Verdana"/>
              </a:rPr>
              <a:t>The site was changed to help secure D-Day success.</a:t>
            </a:r>
          </a:p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1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Colossus was built at the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Office Research Station at Dollis Hill</a:t>
            </a:r>
            <a:r>
              <a:rPr lang="en-US" dirty="0"/>
              <a:t>. It was later moved to Bletchley Park where more Colossi were built.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75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Teachers’ Notes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At the end of the war all the Colossus blueprints were destroyed.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We draw plans to scale so that all the information can fit onto the page or screen.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Scale is a the relationship between the distance on the map or drawing and the distance in real life.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0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Tommy was an expert in valve technology </a:t>
            </a:r>
            <a:r>
              <a:rPr lang="mr-IN" baseline="0" dirty="0"/>
              <a:t>–</a:t>
            </a:r>
            <a:r>
              <a:rPr lang="en-US" baseline="0" dirty="0"/>
              <a:t> he had previously used them in telephone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04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6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3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2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5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3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1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2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7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8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3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.jpg"/>
          <p:cNvPicPr>
            <a:picLocks noChangeAspect="1"/>
          </p:cNvPicPr>
          <p:nvPr userDrawn="1"/>
        </p:nvPicPr>
        <p:blipFill>
          <a:blip r:embed="rId13">
            <a:alphaModFix amt="29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8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20" y="662516"/>
            <a:ext cx="9240376" cy="63435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6B72-D48B-5C4F-B823-DBB8A49B211D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8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7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4357" y="5575300"/>
            <a:ext cx="9352808" cy="1307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600"/>
            <a:ext cx="9144281" cy="38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val="129814445"/>
              </p:ext>
            </p:extLst>
          </p:nvPr>
        </p:nvSpPr>
        <p:spPr>
          <a:xfrm>
            <a:off x="199091" y="3161729"/>
            <a:ext cx="8510587" cy="172767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03 – Building Colossus</a:t>
            </a:r>
            <a:br>
              <a:rPr sz="2400" dirty="0"/>
            </a:br>
            <a:r>
              <a:rPr lang="en-US" sz="2400" b="1" dirty="0">
                <a:latin typeface="Verdana"/>
                <a:ea typeface="Verdana"/>
                <a:cs typeface="Verdana"/>
              </a:rPr>
              <a:t> </a:t>
            </a:r>
            <a:br>
              <a:rPr dirty="0"/>
            </a:b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extLst>
              <p:ext uri="{D42A27DB-BD31-4B8C-83A1-F6EECF244321}">
                <p14:modId xmlns:p14="http://schemas.microsoft.com/office/powerpoint/2010/main" val="2798283205"/>
              </p:ext>
            </p:extLst>
          </p:nvPr>
        </p:nvSpPr>
        <p:spPr>
          <a:xfrm>
            <a:off x="0" y="3846145"/>
            <a:ext cx="8709678" cy="142821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/>
          </a:p>
          <a:p>
            <a:pPr algn="r"/>
            <a:r>
              <a:rPr lang="en-US" sz="1600" b="1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Key words:</a:t>
            </a:r>
          </a:p>
          <a:p>
            <a:pPr algn="r"/>
            <a:r>
              <a:rPr lang="en-US" sz="2800" dirty="0">
                <a:latin typeface="Courier New"/>
                <a:cs typeface="Courier New"/>
              </a:rPr>
              <a:t>Prototype </a:t>
            </a:r>
            <a:r>
              <a:rPr lang="en-US" sz="2800" dirty="0">
                <a:solidFill>
                  <a:schemeClr val="tx1"/>
                </a:solidFill>
                <a:latin typeface="Courier New"/>
                <a:cs typeface="Courier New"/>
              </a:rPr>
              <a:t>| </a:t>
            </a:r>
            <a:r>
              <a:rPr lang="en-US" sz="2800" dirty="0">
                <a:latin typeface="Courier New"/>
                <a:cs typeface="Courier New"/>
              </a:rPr>
              <a:t>Blueprint </a:t>
            </a:r>
            <a:r>
              <a:rPr lang="en-US" sz="2800" dirty="0">
                <a:solidFill>
                  <a:schemeClr val="tx1"/>
                </a:solidFill>
                <a:latin typeface="Courier New"/>
                <a:cs typeface="Courier New"/>
              </a:rPr>
              <a:t>| </a:t>
            </a:r>
            <a:r>
              <a:rPr lang="en-US" sz="2800" dirty="0">
                <a:latin typeface="Courier New"/>
                <a:cs typeface="Courier New"/>
              </a:rPr>
              <a:t>Valve</a:t>
            </a:r>
            <a:endParaRPr lang="en-US" sz="2800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7" y="5575300"/>
            <a:ext cx="75565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6" b="1199"/>
          <a:stretch/>
        </p:blipFill>
        <p:spPr>
          <a:xfrm>
            <a:off x="5426600" y="610307"/>
            <a:ext cx="3709207" cy="6253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223008449"/>
              </p:ext>
            </p:extLst>
          </p:nvPr>
        </p:nvSpPr>
        <p:spPr>
          <a:xfrm>
            <a:off x="319089" y="2673350"/>
            <a:ext cx="5834546" cy="239465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Colossus is believed to be the first programmable electronic digital computer. It was designed during the Second World War.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It was used to help to break coded messages sent between the top German generals, and to ultimately help win the war.</a:t>
            </a:r>
          </a:p>
        </p:txBody>
      </p:sp>
      <p:sp>
        <p:nvSpPr>
          <p:cNvPr id="7" name="Title 1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1343070360"/>
              </p:ext>
            </p:extLst>
          </p:nvPr>
        </p:nvSpPr>
        <p:spPr>
          <a:xfrm rot="21283146">
            <a:off x="237264" y="1171715"/>
            <a:ext cx="86672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Verdana"/>
                <a:ea typeface="Verdana"/>
                <a:cs typeface="Verdana"/>
              </a:rPr>
              <a:t>Computing during the Second World War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b="7189"/>
          <a:stretch/>
        </p:blipFill>
        <p:spPr>
          <a:xfrm>
            <a:off x="0" y="3578213"/>
            <a:ext cx="9524478" cy="3463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8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5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36346"/>
            <a:ext cx="9144000" cy="1021654"/>
          </a:xfrm>
          <a:prstGeom prst="rect">
            <a:avLst/>
          </a:prstGeom>
          <a:solidFill>
            <a:srgbClr val="6630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311227552"/>
              </p:ext>
            </p:extLst>
          </p:nvPr>
        </p:nvSpPr>
        <p:spPr>
          <a:xfrm>
            <a:off x="1134320" y="2687601"/>
            <a:ext cx="7752506" cy="741399"/>
          </a:xfrm>
        </p:spPr>
        <p:txBody>
          <a:bodyPr>
            <a:normAutofit/>
          </a:bodyPr>
          <a:lstStyle/>
          <a:p>
            <a:pPr marL="0" indent="0" algn="r">
              <a:lnSpc>
                <a:spcPct val="110000"/>
              </a:lnSpc>
              <a:buNone/>
            </a:pPr>
            <a:r>
              <a:rPr lang="en-GB" sz="1600" dirty="0">
                <a:latin typeface="Verdana"/>
                <a:ea typeface="Verdana"/>
                <a:cs typeface="Verdana"/>
              </a:rPr>
              <a:t>A </a:t>
            </a:r>
            <a:r>
              <a:rPr lang="en-GB" sz="1600" b="1" dirty="0">
                <a:latin typeface="Verdana"/>
                <a:ea typeface="Verdana"/>
                <a:cs typeface="Verdana"/>
              </a:rPr>
              <a:t>prototype</a:t>
            </a:r>
            <a:r>
              <a:rPr lang="en-GB" sz="1600" dirty="0">
                <a:latin typeface="Verdana"/>
                <a:ea typeface="Verdana"/>
                <a:cs typeface="Verdana"/>
              </a:rPr>
              <a:t> is the </a:t>
            </a:r>
            <a:r>
              <a:rPr lang="en-US" sz="1600" dirty="0">
                <a:latin typeface="Verdana"/>
                <a:ea typeface="Verdana"/>
                <a:cs typeface="Verdana"/>
              </a:rPr>
              <a:t>first version of a device or machine ready for testing.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</p:txBody>
      </p:sp>
      <p:sp>
        <p:nvSpPr>
          <p:cNvPr id="6" name="Title 1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1034603244"/>
              </p:ext>
            </p:extLst>
          </p:nvPr>
        </p:nvSpPr>
        <p:spPr>
          <a:xfrm rot="21283146">
            <a:off x="237260" y="1171638"/>
            <a:ext cx="86689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Key word: Prototype</a:t>
            </a:r>
          </a:p>
        </p:txBody>
      </p:sp>
      <p:sp>
        <p:nvSpPr>
          <p:cNvPr id="2" name="Rectangle 1"/>
          <p:cNvSpPr/>
          <p:nvPr/>
        </p:nvSpPr>
        <p:spPr>
          <a:xfrm>
            <a:off x="5649669" y="3671948"/>
            <a:ext cx="3237156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latin typeface="Verdana"/>
                <a:ea typeface="Verdana"/>
                <a:cs typeface="Verdana"/>
              </a:rPr>
              <a:t>It took 10 months for Tommy and his team to build the Colossus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prototype</a:t>
            </a:r>
            <a:r>
              <a:rPr lang="en-US" sz="1600" dirty="0">
                <a:latin typeface="Verdana"/>
                <a:ea typeface="Verdana"/>
                <a:cs typeface="Verdana"/>
              </a:rPr>
              <a:t> at the General Post Office (GPO) Engineering Research Centre at Dollis Hill.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9490">
            <a:off x="329760" y="3526648"/>
            <a:ext cx="4951826" cy="2829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02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16" y="997358"/>
            <a:ext cx="5513623" cy="58606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99367115"/>
              </p:ext>
            </p:extLst>
          </p:nvPr>
        </p:nvSpPr>
        <p:spPr>
          <a:xfrm>
            <a:off x="319088" y="2677283"/>
            <a:ext cx="5340932" cy="378139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A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blueprint</a:t>
            </a:r>
            <a:r>
              <a:rPr lang="en-US" sz="1600" dirty="0">
                <a:latin typeface="Verdana"/>
                <a:ea typeface="Verdana"/>
                <a:cs typeface="Verdana"/>
              </a:rPr>
              <a:t> is a technical drawing used for design and engineering.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It contains information that allows someone else to be able to construct the item.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>
                <a:latin typeface="Verdana"/>
                <a:ea typeface="Verdana"/>
                <a:cs typeface="Verdana"/>
              </a:rPr>
              <a:t>Blueprints</a:t>
            </a:r>
            <a:r>
              <a:rPr lang="en-US" sz="1600" dirty="0">
                <a:latin typeface="Verdana"/>
                <a:ea typeface="Verdana"/>
                <a:cs typeface="Verdana"/>
              </a:rPr>
              <a:t> are usually drawn to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scale</a:t>
            </a:r>
            <a:r>
              <a:rPr lang="en-US" sz="16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Scale is a way of representing measurement.</a:t>
            </a:r>
            <a:endParaRPr lang="en-US" sz="1600" dirty="0"/>
          </a:p>
          <a:p>
            <a:pPr marL="0" indent="0">
              <a:lnSpc>
                <a:spcPct val="110000"/>
              </a:lnSpc>
              <a:buNone/>
            </a:pPr>
            <a:endParaRPr lang="en-US" sz="1600" dirty="0"/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</p:txBody>
      </p:sp>
      <p:sp>
        <p:nvSpPr>
          <p:cNvPr id="8" name="Title 1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1944694286"/>
              </p:ext>
            </p:extLst>
          </p:nvPr>
        </p:nvSpPr>
        <p:spPr>
          <a:xfrm rot="21283146">
            <a:off x="-14053" y="1137847"/>
            <a:ext cx="86672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Key word: Blueprint</a:t>
            </a:r>
          </a:p>
        </p:txBody>
      </p:sp>
    </p:spTree>
    <p:extLst>
      <p:ext uri="{BB962C8B-B14F-4D97-AF65-F5344CB8AC3E}">
        <p14:creationId xmlns:p14="http://schemas.microsoft.com/office/powerpoint/2010/main" val="192663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b="7189"/>
          <a:stretch/>
        </p:blipFill>
        <p:spPr>
          <a:xfrm>
            <a:off x="0" y="3410339"/>
            <a:ext cx="9524478" cy="346303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2765277601"/>
              </p:ext>
            </p:extLst>
          </p:nvPr>
        </p:nvSpPr>
        <p:spPr>
          <a:xfrm>
            <a:off x="1398588" y="13966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3052" y="2673350"/>
            <a:ext cx="4853773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600" dirty="0">
                <a:latin typeface="Verdana"/>
                <a:ea typeface="Verdana"/>
                <a:cs typeface="Verdana"/>
              </a:rPr>
              <a:t>An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electronic valve </a:t>
            </a:r>
            <a:r>
              <a:rPr lang="en-US" sz="1600" dirty="0">
                <a:latin typeface="Verdana"/>
                <a:ea typeface="Verdana"/>
                <a:cs typeface="Verdana"/>
              </a:rPr>
              <a:t>is a device that controls electric current and looks like a lightbulb.</a:t>
            </a:r>
          </a:p>
          <a:p>
            <a:pPr algn="r"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algn="r"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algn="r">
              <a:lnSpc>
                <a:spcPct val="110000"/>
              </a:lnSpc>
            </a:pPr>
            <a:r>
              <a:rPr lang="en-US" sz="1600" dirty="0">
                <a:latin typeface="Verdana"/>
                <a:ea typeface="Verdana"/>
                <a:cs typeface="Verdana"/>
              </a:rPr>
              <a:t>A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valve</a:t>
            </a:r>
            <a:r>
              <a:rPr lang="en-US" sz="1600" dirty="0">
                <a:latin typeface="Verdana"/>
                <a:ea typeface="Verdana"/>
                <a:cs typeface="Verdana"/>
              </a:rPr>
              <a:t> acts like a switch.</a:t>
            </a:r>
          </a:p>
          <a:p>
            <a:pPr algn="r"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algn="r"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algn="r">
              <a:lnSpc>
                <a:spcPct val="110000"/>
              </a:lnSpc>
            </a:pPr>
            <a:r>
              <a:rPr lang="en-US" sz="1600" dirty="0">
                <a:latin typeface="Verdana"/>
                <a:ea typeface="Verdana"/>
                <a:cs typeface="Verdana"/>
              </a:rPr>
              <a:t>The first Colossus used 1600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valves</a:t>
            </a:r>
            <a:r>
              <a:rPr lang="en-US" sz="1600" dirty="0">
                <a:latin typeface="Verdana"/>
                <a:ea typeface="Verdana"/>
                <a:cs typeface="Verdana"/>
              </a:rPr>
              <a:t>!</a:t>
            </a:r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1129095508"/>
              </p:ext>
            </p:extLst>
          </p:nvPr>
        </p:nvSpPr>
        <p:spPr>
          <a:xfrm rot="21283146">
            <a:off x="237273" y="1171906"/>
            <a:ext cx="86631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Key word: Valve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50" y="2025570"/>
            <a:ext cx="2403049" cy="44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4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36346"/>
            <a:ext cx="9144000" cy="1021654"/>
          </a:xfrm>
          <a:prstGeom prst="rect">
            <a:avLst/>
          </a:prstGeom>
          <a:solidFill>
            <a:srgbClr val="6630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817478440"/>
              </p:ext>
            </p:extLst>
          </p:nvPr>
        </p:nvSpPr>
        <p:spPr>
          <a:xfrm>
            <a:off x="1284790" y="2673350"/>
            <a:ext cx="7602035" cy="3992177"/>
          </a:xfrm>
        </p:spPr>
        <p:txBody>
          <a:bodyPr>
            <a:normAutofit/>
          </a:bodyPr>
          <a:lstStyle/>
          <a:p>
            <a:pPr marL="457200" lvl="1" indent="0" algn="r">
              <a:lnSpc>
                <a:spcPct val="110000"/>
              </a:lnSpc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Verdana"/>
              </a:rPr>
              <a:t>Building the Colossus was a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Verdana"/>
              </a:rPr>
              <a:t>Top Secret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Verdana"/>
              </a:rPr>
              <a:t>operation.</a:t>
            </a:r>
          </a:p>
          <a:p>
            <a:pPr marL="457200" lvl="1" indent="0" algn="r">
              <a:lnSpc>
                <a:spcPct val="110000"/>
              </a:lnSpc>
              <a:buNone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Verdana"/>
              <a:ea typeface="Verdana"/>
              <a:cs typeface="Verdana"/>
            </a:endParaRPr>
          </a:p>
          <a:p>
            <a:pPr marL="457200" lvl="1" indent="0" algn="r">
              <a:lnSpc>
                <a:spcPct val="110000"/>
              </a:lnSpc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Verdana"/>
              </a:rPr>
              <a:t>Tommy ripped up the Colossus blueprint so his different teams could work out the detail of each section.</a:t>
            </a:r>
          </a:p>
          <a:p>
            <a:pPr marL="457200" lvl="1" indent="0" algn="r">
              <a:lnSpc>
                <a:spcPct val="110000"/>
              </a:lnSpc>
              <a:buNone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Verdana"/>
              <a:ea typeface="Verdana"/>
              <a:cs typeface="Verdana"/>
            </a:endParaRPr>
          </a:p>
          <a:p>
            <a:pPr marL="457200" lvl="1" indent="0" algn="r">
              <a:lnSpc>
                <a:spcPct val="110000"/>
              </a:lnSpc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Verdana"/>
              </a:rPr>
              <a:t>Use your knowledge of scale, shape and space </a:t>
            </a:r>
          </a:p>
          <a:p>
            <a:pPr marL="457200" lvl="1" indent="0" algn="r">
              <a:lnSpc>
                <a:spcPct val="110000"/>
              </a:lnSpc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Verdana"/>
              </a:rPr>
              <a:t>to complete the Colossus activities.</a:t>
            </a:r>
          </a:p>
          <a:p>
            <a:pPr marL="457200" lvl="1" indent="0" algn="r">
              <a:lnSpc>
                <a:spcPct val="110000"/>
              </a:lnSpc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2852283947"/>
              </p:ext>
            </p:extLst>
          </p:nvPr>
        </p:nvSpPr>
        <p:spPr>
          <a:xfrm rot="21283146">
            <a:off x="237273" y="1171906"/>
            <a:ext cx="86631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Scale up!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8048"/>
            <a:ext cx="6319777" cy="325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</TotalTime>
  <Words>396</Words>
  <Application>Microsoft Office PowerPoint</Application>
  <PresentationFormat>On-screen Show (4:3)</PresentationFormat>
  <Paragraphs>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Mangal</vt:lpstr>
      <vt:lpstr>Verdana</vt:lpstr>
      <vt:lpstr>Office Theme</vt:lpstr>
      <vt:lpstr>03 – Building Colossus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Muddy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The Postal Museum</dc:title>
  <dc:creator>Muddy Publishing Ltd</dc:creator>
  <cp:lastModifiedBy>Sally Sculthorpe</cp:lastModifiedBy>
  <cp:revision>114</cp:revision>
  <dcterms:created xsi:type="dcterms:W3CDTF">2017-04-25T20:35:47Z</dcterms:created>
  <dcterms:modified xsi:type="dcterms:W3CDTF">2017-07-21T11:43:48Z</dcterms:modified>
</cp:coreProperties>
</file>