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64" r:id="rId3"/>
    <p:sldId id="257" r:id="rId4"/>
    <p:sldId id="258" r:id="rId5"/>
    <p:sldId id="259" r:id="rId6"/>
    <p:sldId id="260" r:id="rId7"/>
    <p:sldId id="261" r:id="rId8"/>
    <p:sldId id="262"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78220" autoAdjust="0"/>
  </p:normalViewPr>
  <p:slideViewPr>
    <p:cSldViewPr snapToGrid="0">
      <p:cViewPr varScale="1">
        <p:scale>
          <a:sx n="89" d="100"/>
          <a:sy n="89" d="100"/>
        </p:scale>
        <p:origin x="13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A9475-F103-451C-BD2F-2AAB514F67BE}" type="datetimeFigureOut">
              <a:rPr lang="en-GB" smtClean="0"/>
              <a:t>16/08/2017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DD51A-C6B1-4879-817A-2868FD3AB2F2}" type="slidenum">
              <a:rPr lang="en-GB" smtClean="0"/>
              <a:t>‹#›</a:t>
            </a:fld>
            <a:endParaRPr lang="en-GB"/>
          </a:p>
        </p:txBody>
      </p:sp>
    </p:spTree>
    <p:extLst>
      <p:ext uri="{BB962C8B-B14F-4D97-AF65-F5344CB8AC3E}">
        <p14:creationId xmlns:p14="http://schemas.microsoft.com/office/powerpoint/2010/main" val="384722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a:t>
            </a:r>
          </a:p>
          <a:p>
            <a:r>
              <a:rPr lang="en-GB" sz="1200" dirty="0">
                <a:latin typeface="Roboto" panose="02000000000000000000" pitchFamily="2" charset="0"/>
                <a:ea typeface="Roboto" panose="02000000000000000000" pitchFamily="2" charset="0"/>
              </a:rPr>
              <a:t>This stamp from 1990 celebrates 150 years of the RSPCA charity (Royal Society for the Prevention of Cruelty to Animals)</a:t>
            </a:r>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3</a:t>
            </a:fld>
            <a:endParaRPr lang="en-GB"/>
          </a:p>
        </p:txBody>
      </p:sp>
    </p:spTree>
    <p:extLst>
      <p:ext uri="{BB962C8B-B14F-4D97-AF65-F5344CB8AC3E}">
        <p14:creationId xmlns:p14="http://schemas.microsoft.com/office/powerpoint/2010/main" val="293126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a:t>
            </a:r>
          </a:p>
          <a:p>
            <a:r>
              <a:rPr lang="en-GB" sz="1200" dirty="0">
                <a:latin typeface="Roboto" panose="02000000000000000000" pitchFamily="2" charset="0"/>
                <a:ea typeface="Roboto" panose="02000000000000000000" pitchFamily="2" charset="0"/>
              </a:rPr>
              <a:t>This stamp is of </a:t>
            </a:r>
            <a:r>
              <a:rPr lang="en-GB" sz="1200" b="1" i="1" dirty="0">
                <a:solidFill>
                  <a:srgbClr val="0070C0"/>
                </a:solidFill>
                <a:latin typeface="Roboto" panose="02000000000000000000" pitchFamily="2" charset="0"/>
                <a:ea typeface="Roboto" panose="02000000000000000000" pitchFamily="2" charset="0"/>
              </a:rPr>
              <a:t>The Lion, the Witch and the Wardrobe </a:t>
            </a:r>
            <a:r>
              <a:rPr lang="en-GB" sz="1200" dirty="0">
                <a:latin typeface="Roboto" panose="02000000000000000000" pitchFamily="2" charset="0"/>
                <a:ea typeface="Roboto" panose="02000000000000000000" pitchFamily="2" charset="0"/>
              </a:rPr>
              <a:t>by C.S. Lewis. It is one of a series celebrating classic children’s fantasy novels.</a:t>
            </a:r>
          </a:p>
          <a:p>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4</a:t>
            </a:fld>
            <a:endParaRPr lang="en-GB"/>
          </a:p>
        </p:txBody>
      </p:sp>
    </p:spTree>
    <p:extLst>
      <p:ext uri="{BB962C8B-B14F-4D97-AF65-F5344CB8AC3E}">
        <p14:creationId xmlns:p14="http://schemas.microsoft.com/office/powerpoint/2010/main" val="176609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courtesy of The Postal Museum, POST 150</a:t>
            </a:r>
          </a:p>
          <a:p>
            <a:r>
              <a:rPr lang="en-GB" sz="1200" b="1" dirty="0">
                <a:latin typeface="Roboto" panose="02000000000000000000" pitchFamily="2" charset="0"/>
                <a:ea typeface="Roboto" panose="02000000000000000000" pitchFamily="2" charset="0"/>
              </a:rPr>
              <a:t> </a:t>
            </a:r>
            <a:r>
              <a:rPr lang="en-GB" sz="1200" dirty="0">
                <a:latin typeface="Roboto" panose="02000000000000000000" pitchFamily="2" charset="0"/>
                <a:ea typeface="Roboto" panose="02000000000000000000" pitchFamily="2" charset="0"/>
              </a:rPr>
              <a:t>The Penny Black stamp was the world’s first prepaid postage stamp introduced in 1840. It revolutionised the way people communicated because letters cost just one penny to anywhere in the UK. It led to a huge rise in the number of letters and an increase in literacy. </a:t>
            </a:r>
            <a:endParaRPr lang="en-GB" sz="1200" b="1" dirty="0">
              <a:latin typeface="Roboto" panose="02000000000000000000" pitchFamily="2" charset="0"/>
              <a:ea typeface="Roboto"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5</a:t>
            </a:fld>
            <a:endParaRPr lang="en-GB"/>
          </a:p>
        </p:txBody>
      </p:sp>
    </p:spTree>
    <p:extLst>
      <p:ext uri="{BB962C8B-B14F-4D97-AF65-F5344CB8AC3E}">
        <p14:creationId xmlns:p14="http://schemas.microsoft.com/office/powerpoint/2010/main" val="59859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courtesy of The Postal Museum</a:t>
            </a:r>
          </a:p>
          <a:p>
            <a:r>
              <a:rPr lang="en-GB" sz="1200" dirty="0">
                <a:latin typeface="Roboto" panose="02000000000000000000" pitchFamily="2" charset="0"/>
                <a:ea typeface="Roboto" panose="02000000000000000000" pitchFamily="2" charset="0"/>
              </a:rPr>
              <a:t>This </a:t>
            </a:r>
            <a:r>
              <a:rPr lang="en-GB" sz="1200" dirty="0" err="1">
                <a:latin typeface="Roboto" panose="02000000000000000000" pitchFamily="2" charset="0"/>
                <a:ea typeface="Roboto" panose="02000000000000000000" pitchFamily="2" charset="0"/>
              </a:rPr>
              <a:t>Peppa</a:t>
            </a:r>
            <a:r>
              <a:rPr lang="en-GB" sz="1200" dirty="0">
                <a:latin typeface="Roboto" panose="02000000000000000000" pitchFamily="2" charset="0"/>
                <a:ea typeface="Roboto" panose="02000000000000000000" pitchFamily="2" charset="0"/>
              </a:rPr>
              <a:t> Pig stamp is part of a series celebrating children’s TV favourites. </a:t>
            </a:r>
          </a:p>
          <a:p>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6</a:t>
            </a:fld>
            <a:endParaRPr lang="en-GB"/>
          </a:p>
        </p:txBody>
      </p:sp>
    </p:spTree>
    <p:extLst>
      <p:ext uri="{BB962C8B-B14F-4D97-AF65-F5344CB8AC3E}">
        <p14:creationId xmlns:p14="http://schemas.microsoft.com/office/powerpoint/2010/main" val="198995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a:t>
            </a:r>
          </a:p>
          <a:p>
            <a:r>
              <a:rPr lang="en-GB" sz="1200" dirty="0">
                <a:latin typeface="Roboto" panose="02000000000000000000" pitchFamily="2" charset="0"/>
                <a:ea typeface="Roboto" panose="02000000000000000000" pitchFamily="2" charset="0"/>
              </a:rPr>
              <a:t>This stamp celebrates the classic Christmas book </a:t>
            </a:r>
            <a:r>
              <a:rPr lang="en-GB" sz="1200" b="1" i="1" dirty="0">
                <a:solidFill>
                  <a:srgbClr val="0070C0"/>
                </a:solidFill>
                <a:latin typeface="Roboto" panose="02000000000000000000" pitchFamily="2" charset="0"/>
                <a:ea typeface="Roboto" panose="02000000000000000000" pitchFamily="2" charset="0"/>
              </a:rPr>
              <a:t>A Christmas Carol </a:t>
            </a:r>
            <a:r>
              <a:rPr lang="en-GB" sz="1200" dirty="0">
                <a:latin typeface="Roboto" panose="02000000000000000000" pitchFamily="2" charset="0"/>
                <a:ea typeface="Roboto" panose="02000000000000000000" pitchFamily="2" charset="0"/>
              </a:rPr>
              <a:t>by Charles Dickens. The book was published in 1843, the same year the World’s first Christmas card was printed. </a:t>
            </a:r>
            <a:endParaRPr lang="en-GB" sz="1200" b="1" dirty="0">
              <a:latin typeface="Roboto" panose="02000000000000000000" pitchFamily="2" charset="0"/>
              <a:ea typeface="Roboto"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7</a:t>
            </a:fld>
            <a:endParaRPr lang="en-GB"/>
          </a:p>
        </p:txBody>
      </p:sp>
    </p:spTree>
    <p:extLst>
      <p:ext uri="{BB962C8B-B14F-4D97-AF65-F5344CB8AC3E}">
        <p14:creationId xmlns:p14="http://schemas.microsoft.com/office/powerpoint/2010/main" val="115575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a:t>
            </a:r>
          </a:p>
          <a:p>
            <a:r>
              <a:rPr lang="en-GB" sz="1200" dirty="0">
                <a:latin typeface="Roboto" panose="02000000000000000000" pitchFamily="2" charset="0"/>
                <a:ea typeface="Roboto" panose="02000000000000000000" pitchFamily="2" charset="0"/>
              </a:rPr>
              <a:t>This Christmas stamp from 2013 was designed by Molly Robson. Molly won a Christmas stamp design competition which had over 240,000 entries from primary school children throughout the UK. </a:t>
            </a:r>
          </a:p>
          <a:p>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8</a:t>
            </a:fld>
            <a:endParaRPr lang="en-GB"/>
          </a:p>
        </p:txBody>
      </p:sp>
    </p:spTree>
    <p:extLst>
      <p:ext uri="{BB962C8B-B14F-4D97-AF65-F5344CB8AC3E}">
        <p14:creationId xmlns:p14="http://schemas.microsoft.com/office/powerpoint/2010/main" val="290452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a:t>
            </a:r>
          </a:p>
          <a:p>
            <a:r>
              <a:rPr lang="en-GB" sz="1200" dirty="0">
                <a:latin typeface="Roboto" panose="02000000000000000000" pitchFamily="2" charset="0"/>
                <a:ea typeface="Roboto" panose="02000000000000000000" pitchFamily="2" charset="0"/>
              </a:rPr>
              <a:t>This Wallace and Gromit Christmas stamp is one of a set from 2010. Royal Mail designers worked closely with Nick Park, creator of Wallace and Gromit to produce the set. </a:t>
            </a:r>
          </a:p>
          <a:p>
            <a:endParaRPr lang="en-GB" dirty="0"/>
          </a:p>
        </p:txBody>
      </p:sp>
      <p:sp>
        <p:nvSpPr>
          <p:cNvPr id="4" name="Slide Number Placeholder 3"/>
          <p:cNvSpPr>
            <a:spLocks noGrp="1"/>
          </p:cNvSpPr>
          <p:nvPr>
            <p:ph type="sldNum" sz="quarter" idx="10"/>
          </p:nvPr>
        </p:nvSpPr>
        <p:spPr/>
        <p:txBody>
          <a:bodyPr/>
          <a:lstStyle/>
          <a:p>
            <a:fld id="{403DD51A-C6B1-4879-817A-2868FD3AB2F2}" type="slidenum">
              <a:rPr lang="en-GB" smtClean="0"/>
              <a:t>9</a:t>
            </a:fld>
            <a:endParaRPr lang="en-GB"/>
          </a:p>
        </p:txBody>
      </p:sp>
    </p:spTree>
    <p:extLst>
      <p:ext uri="{BB962C8B-B14F-4D97-AF65-F5344CB8AC3E}">
        <p14:creationId xmlns:p14="http://schemas.microsoft.com/office/powerpoint/2010/main" val="23678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27673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40354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58963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72201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21681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10458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47B25C-5E56-4B1D-BE58-5DD1F3CA0704}" type="datetimeFigureOut">
              <a:rPr lang="en-GB" smtClean="0"/>
              <a:t>16/08/2017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41674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47B25C-5E56-4B1D-BE58-5DD1F3CA0704}" type="datetimeFigureOut">
              <a:rPr lang="en-GB" smtClean="0"/>
              <a:t>16/08/2017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98831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B25C-5E56-4B1D-BE58-5DD1F3CA0704}" type="datetimeFigureOut">
              <a:rPr lang="en-GB" smtClean="0"/>
              <a:t>16/08/2017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28127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44448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63858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B25C-5E56-4B1D-BE58-5DD1F3CA0704}" type="datetimeFigureOut">
              <a:rPr lang="en-GB" smtClean="0"/>
              <a:t>16/08/2017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0EFFA-385E-4DE7-AADC-6DEBAD974176}" type="slidenum">
              <a:rPr lang="en-GB" smtClean="0"/>
              <a:t>‹#›</a:t>
            </a:fld>
            <a:endParaRPr lang="en-GB"/>
          </a:p>
        </p:txBody>
      </p:sp>
    </p:spTree>
    <p:extLst>
      <p:ext uri="{BB962C8B-B14F-4D97-AF65-F5344CB8AC3E}">
        <p14:creationId xmlns:p14="http://schemas.microsoft.com/office/powerpoint/2010/main" val="2072903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343" y="21899"/>
            <a:ext cx="9116895" cy="6836101"/>
          </a:xfrm>
        </p:spPr>
      </p:pic>
    </p:spTree>
    <p:extLst>
      <p:ext uri="{BB962C8B-B14F-4D97-AF65-F5344CB8AC3E}">
        <p14:creationId xmlns:p14="http://schemas.microsoft.com/office/powerpoint/2010/main" val="394455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2968" y="268643"/>
            <a:ext cx="6854510" cy="954107"/>
          </a:xfrm>
          <a:prstGeom prst="rect">
            <a:avLst/>
          </a:prstGeom>
          <a:noFill/>
        </p:spPr>
        <p:txBody>
          <a:bodyPr wrap="square" rtlCol="0">
            <a:spAutoFit/>
          </a:bodyPr>
          <a:lstStyle/>
          <a:p>
            <a:r>
              <a:rPr lang="en-GB" sz="2800" dirty="0">
                <a:latin typeface="Roboto" panose="02000000000000000000" pitchFamily="2" charset="0"/>
                <a:ea typeface="Roboto" panose="02000000000000000000" pitchFamily="2" charset="0"/>
              </a:rPr>
              <a:t>The Postal Museum Learning Resource </a:t>
            </a:r>
          </a:p>
          <a:p>
            <a:r>
              <a:rPr lang="en-GB" sz="2800" dirty="0">
                <a:latin typeface="Roboto" panose="02000000000000000000" pitchFamily="2" charset="0"/>
                <a:ea typeface="Roboto" panose="02000000000000000000" pitchFamily="2" charset="0"/>
              </a:rPr>
              <a:t>Terms of Use </a:t>
            </a:r>
          </a:p>
        </p:txBody>
      </p:sp>
      <p:sp>
        <p:nvSpPr>
          <p:cNvPr id="7" name="TextBox 6"/>
          <p:cNvSpPr txBox="1"/>
          <p:nvPr/>
        </p:nvSpPr>
        <p:spPr>
          <a:xfrm>
            <a:off x="439750" y="1284348"/>
            <a:ext cx="11258987"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By downloading this PowerPoint and using these images you agree to The Postal Museum (TPM) and Royal Mail Group Ltd terms of use.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The material in this PowerPoint is provided for non-commercial and educational use in your classroom.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You can use the presentation or individual images in lessons and activities, and print out the images for use in your classroom.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You can share this presentation with other teachers for non-commercial and educational use in their classrooms.</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Image credits must be included wherever the image is used. These are below each image, e.g. ©The Postal Museum 2010-0432/2</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Non-The Postal Museum material is included at the agreement of the copyright holder and must also be credited, e.g. ©Courtesy of BT heritage and archives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1981" y="448607"/>
            <a:ext cx="1224426" cy="446910"/>
          </a:xfrm>
          <a:prstGeom prst="rect">
            <a:avLst/>
          </a:prstGeom>
        </p:spPr>
      </p:pic>
      <p:pic>
        <p:nvPicPr>
          <p:cNvPr id="10" name="Picture 2" descr="Image result for heritage lottery fu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488" y="320795"/>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9029" y="216495"/>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576" y="179452"/>
            <a:ext cx="718499" cy="716065"/>
          </a:xfrm>
          <a:prstGeom prst="rect">
            <a:avLst/>
          </a:prstGeom>
        </p:spPr>
      </p:pic>
    </p:spTree>
    <p:extLst>
      <p:ext uri="{BB962C8B-B14F-4D97-AF65-F5344CB8AC3E}">
        <p14:creationId xmlns:p14="http://schemas.microsoft.com/office/powerpoint/2010/main" val="232837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84929" y="6362284"/>
            <a:ext cx="6632292"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362646" cy="6858000"/>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41770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95635" y="6188591"/>
            <a:ext cx="4117630"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a:t>
            </a:r>
          </a:p>
        </p:txBody>
      </p:sp>
      <p:pic>
        <p:nvPicPr>
          <p:cNvPr id="6" name="Picture 5"/>
          <p:cNvPicPr>
            <a:picLocks noChangeAspect="1"/>
          </p:cNvPicPr>
          <p:nvPr/>
        </p:nvPicPr>
        <p:blipFill>
          <a:blip r:embed="rId3"/>
          <a:stretch>
            <a:fillRect/>
          </a:stretch>
        </p:blipFill>
        <p:spPr>
          <a:xfrm>
            <a:off x="0" y="774551"/>
            <a:ext cx="7975572" cy="5752594"/>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34235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04854" y="6478026"/>
            <a:ext cx="6287146" cy="584775"/>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courtesy of The Postal Museum, POST 150</a:t>
            </a:r>
          </a:p>
          <a:p>
            <a:r>
              <a:rPr lang="en-GB" sz="1600" b="1" dirty="0">
                <a:latin typeface="Roboto" panose="02000000000000000000" pitchFamily="2" charset="0"/>
                <a:ea typeface="Roboto" panose="02000000000000000000" pitchFamily="2" charset="0"/>
              </a:rPr>
              <a:t> </a:t>
            </a:r>
            <a:endParaRPr lang="en-GB" sz="1600" dirty="0">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904854" cy="6930794"/>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59335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90347" y="6171005"/>
            <a:ext cx="4976061" cy="584775"/>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courtesy of The Postal Museum</a:t>
            </a:r>
          </a:p>
        </p:txBody>
      </p:sp>
      <p:pic>
        <p:nvPicPr>
          <p:cNvPr id="6" name="Picture 5"/>
          <p:cNvPicPr>
            <a:picLocks noChangeAspect="1"/>
          </p:cNvPicPr>
          <p:nvPr/>
        </p:nvPicPr>
        <p:blipFill>
          <a:blip r:embed="rId3"/>
          <a:stretch>
            <a:fillRect/>
          </a:stretch>
        </p:blipFill>
        <p:spPr>
          <a:xfrm>
            <a:off x="0" y="0"/>
            <a:ext cx="6894095" cy="6860870"/>
          </a:xfrm>
          <a:prstGeom prst="rect">
            <a:avLst/>
          </a:prstGeom>
        </p:spPr>
      </p:pic>
      <p:grpSp>
        <p:nvGrpSpPr>
          <p:cNvPr id="9" name="Group 8"/>
          <p:cNvGrpSpPr/>
          <p:nvPr/>
        </p:nvGrpSpPr>
        <p:grpSpPr>
          <a:xfrm>
            <a:off x="8082576" y="179452"/>
            <a:ext cx="3883831" cy="716065"/>
            <a:chOff x="8153597" y="200291"/>
            <a:chExt cx="3883831" cy="716065"/>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1"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91394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89042" y="6063721"/>
            <a:ext cx="4122083"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a:t>
            </a:r>
          </a:p>
        </p:txBody>
      </p:sp>
      <p:pic>
        <p:nvPicPr>
          <p:cNvPr id="3" name="Picture 2"/>
          <p:cNvPicPr>
            <a:picLocks noChangeAspect="1"/>
          </p:cNvPicPr>
          <p:nvPr/>
        </p:nvPicPr>
        <p:blipFill>
          <a:blip r:embed="rId3"/>
          <a:stretch>
            <a:fillRect/>
          </a:stretch>
        </p:blipFill>
        <p:spPr>
          <a:xfrm>
            <a:off x="34503" y="586640"/>
            <a:ext cx="8033970" cy="5815635"/>
          </a:xfrm>
          <a:prstGeom prst="rect">
            <a:avLst/>
          </a:prstGeom>
        </p:spPr>
      </p:pic>
      <p:grpSp>
        <p:nvGrpSpPr>
          <p:cNvPr id="7" name="Group 6"/>
          <p:cNvGrpSpPr/>
          <p:nvPr/>
        </p:nvGrpSpPr>
        <p:grpSpPr>
          <a:xfrm>
            <a:off x="8189042" y="157936"/>
            <a:ext cx="3883831" cy="716065"/>
            <a:chOff x="8153597" y="200291"/>
            <a:chExt cx="3883831" cy="71606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19828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50363" y="6229634"/>
            <a:ext cx="3155575"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a:t>
            </a:r>
          </a:p>
        </p:txBody>
      </p:sp>
      <p:pic>
        <p:nvPicPr>
          <p:cNvPr id="3" name="Picture 2"/>
          <p:cNvPicPr>
            <a:picLocks noChangeAspect="1"/>
          </p:cNvPicPr>
          <p:nvPr/>
        </p:nvPicPr>
        <p:blipFill>
          <a:blip r:embed="rId3"/>
          <a:stretch>
            <a:fillRect/>
          </a:stretch>
        </p:blipFill>
        <p:spPr>
          <a:xfrm>
            <a:off x="0" y="1083643"/>
            <a:ext cx="8802479" cy="5750953"/>
          </a:xfrm>
          <a:prstGeom prst="rect">
            <a:avLst/>
          </a:prstGeom>
        </p:spPr>
      </p:pic>
      <p:grpSp>
        <p:nvGrpSpPr>
          <p:cNvPr id="7" name="Group 6"/>
          <p:cNvGrpSpPr/>
          <p:nvPr/>
        </p:nvGrpSpPr>
        <p:grpSpPr>
          <a:xfrm>
            <a:off x="8189042" y="157936"/>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171690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63839" y="6291576"/>
            <a:ext cx="4521798"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033"/>
            <a:ext cx="7762398" cy="6232097"/>
          </a:xfrm>
          <a:prstGeom prst="rect">
            <a:avLst/>
          </a:prstGeom>
        </p:spPr>
      </p:pic>
      <p:grpSp>
        <p:nvGrpSpPr>
          <p:cNvPr id="9" name="Group 8"/>
          <p:cNvGrpSpPr/>
          <p:nvPr/>
        </p:nvGrpSpPr>
        <p:grpSpPr>
          <a:xfrm>
            <a:off x="8102981" y="136420"/>
            <a:ext cx="3883831" cy="716065"/>
            <a:chOff x="8153597" y="200291"/>
            <a:chExt cx="3883831" cy="716065"/>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1"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15616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469</Words>
  <Application>Microsoft Office PowerPoint</Application>
  <PresentationFormat>Widescreen</PresentationFormat>
  <Paragraphs>42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Sculthorpe</dc:creator>
  <cp:lastModifiedBy>Sally Sculthorpe</cp:lastModifiedBy>
  <cp:revision>22</cp:revision>
  <dcterms:created xsi:type="dcterms:W3CDTF">2017-06-15T19:00:25Z</dcterms:created>
  <dcterms:modified xsi:type="dcterms:W3CDTF">2017-08-16T15:35:13Z</dcterms:modified>
</cp:coreProperties>
</file>