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5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5" autoAdjust="0"/>
    <p:restoredTop sz="77049" autoAdjust="0"/>
  </p:normalViewPr>
  <p:slideViewPr>
    <p:cSldViewPr snapToGrid="0">
      <p:cViewPr varScale="1">
        <p:scale>
          <a:sx n="88" d="100"/>
          <a:sy n="88" d="100"/>
        </p:scale>
        <p:origin x="14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1E4545-0B19-4233-8FAF-02A95992D50E}" type="datetimeFigureOut">
              <a:rPr lang="en-GB" smtClean="0"/>
              <a:t>16/08/2017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A8445-EA75-41E7-A2CB-50EFCC73A6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43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latin typeface="Roboto" panose="02000000000000000000" pitchFamily="2" charset="0"/>
                <a:ea typeface="Roboto" panose="02000000000000000000" pitchFamily="2" charset="0"/>
              </a:rPr>
              <a:t>©Royal Mail Group Ltd, courtesy of The Postal Museum, POST 110/0190</a:t>
            </a:r>
          </a:p>
          <a:p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</a:rPr>
              <a:t>This poster promotes sending letters with a simple </a:t>
            </a:r>
            <a:r>
              <a:rPr lang="en-GB" sz="1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slogan</a:t>
            </a:r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</a:rPr>
              <a:t> to Write it.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A8445-EA75-41E7-A2CB-50EFCC73A66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044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latin typeface="Roboto" panose="02000000000000000000" pitchFamily="2" charset="0"/>
                <a:ea typeface="Roboto" panose="02000000000000000000" pitchFamily="2" charset="0"/>
              </a:rPr>
              <a:t>©Royal Mail Group Ltd, courtesy of The Postal Museum, POST 109/151</a:t>
            </a:r>
          </a:p>
          <a:p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</a:rPr>
              <a:t>This poster from the 1950s uses an image of children’s </a:t>
            </a:r>
            <a:r>
              <a:rPr lang="en-GB" sz="1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BLOCK LETTERS </a:t>
            </a:r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</a:rPr>
              <a:t>to encourage people to address their post clearly.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A8445-EA75-41E7-A2CB-50EFCC73A66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904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latin typeface="Roboto" panose="02000000000000000000" pitchFamily="2" charset="0"/>
                <a:ea typeface="Roboto" panose="02000000000000000000" pitchFamily="2" charset="0"/>
              </a:rPr>
              <a:t>©Royal Mail Group Ltd, courtesy of The Postal Museum, POST 110/0014</a:t>
            </a:r>
          </a:p>
          <a:p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</a:rPr>
              <a:t>This poster uses a cartoon postman to advertise the benefits of correct addressing.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A8445-EA75-41E7-A2CB-50EFCC73A66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637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latin typeface="Roboto" panose="02000000000000000000" pitchFamily="2" charset="0"/>
                <a:ea typeface="Roboto" panose="02000000000000000000" pitchFamily="2" charset="0"/>
              </a:rPr>
              <a:t>©Royal Mail Group Ltd, courtesy of The Postal Museum, POST 110/0388</a:t>
            </a:r>
          </a:p>
          <a:p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</a:rPr>
              <a:t>This poster uses a friendly house illustration to promote using your postcode.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A8445-EA75-41E7-A2CB-50EFCC73A66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883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latin typeface="Roboto" panose="02000000000000000000" pitchFamily="2" charset="0"/>
                <a:ea typeface="Roboto" panose="02000000000000000000" pitchFamily="2" charset="0"/>
              </a:rPr>
              <a:t>©Royal Mail Group Ltd, courtesy of The Postal Museum, POST 110/1271</a:t>
            </a:r>
          </a:p>
          <a:p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</a:rPr>
              <a:t>This poster advises on the correct addressing of letters. It features a postman wearing three pairs of glasses, holding a magnifying glass to read a letter.</a:t>
            </a:r>
            <a:endParaRPr lang="en-GB" sz="12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A8445-EA75-41E7-A2CB-50EFCC73A66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86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latin typeface="Roboto" panose="02000000000000000000" pitchFamily="2" charset="0"/>
                <a:ea typeface="Roboto" panose="02000000000000000000" pitchFamily="2" charset="0"/>
              </a:rPr>
              <a:t>©The Postal Museum, 2006 – 0272</a:t>
            </a:r>
          </a:p>
          <a:p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</a:rPr>
              <a:t>This is the front cover of a children’s leaflet from the 1970s. It encouraged children to find out their postcode. Inside the leaflet children could follow the story of a letter to see if it arrived safely. 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A8445-EA75-41E7-A2CB-50EFCC73A66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448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latin typeface="Roboto" panose="02000000000000000000" pitchFamily="2" charset="0"/>
                <a:ea typeface="Roboto" panose="02000000000000000000" pitchFamily="2" charset="0"/>
              </a:rPr>
              <a:t>©Royal Mail Group Ltd, courtesy of The Postal Museum, POST 110/30378 </a:t>
            </a:r>
          </a:p>
          <a:p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</a:rPr>
              <a:t>This poster shows </a:t>
            </a:r>
            <a:r>
              <a:rPr lang="en-GB" sz="1200" dirty="0" err="1">
                <a:latin typeface="Roboto" panose="02000000000000000000" pitchFamily="2" charset="0"/>
                <a:ea typeface="Roboto" panose="02000000000000000000" pitchFamily="2" charset="0"/>
              </a:rPr>
              <a:t>Poco</a:t>
            </a:r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</a:rPr>
              <a:t> the Elephant. A friendly character introduced in the 1970s to encourage the use of your postcode.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A8445-EA75-41E7-A2CB-50EFCC73A66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121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7B25C-5E56-4B1D-BE58-5DD1F3CA0704}" type="datetimeFigureOut">
              <a:rPr lang="en-GB" smtClean="0"/>
              <a:t>16/08/2017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EFFA-385E-4DE7-AADC-6DEBAD9741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731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7B25C-5E56-4B1D-BE58-5DD1F3CA0704}" type="datetimeFigureOut">
              <a:rPr lang="en-GB" smtClean="0"/>
              <a:t>16/08/2017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EFFA-385E-4DE7-AADC-6DEBAD9741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541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7B25C-5E56-4B1D-BE58-5DD1F3CA0704}" type="datetimeFigureOut">
              <a:rPr lang="en-GB" smtClean="0"/>
              <a:t>16/08/2017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EFFA-385E-4DE7-AADC-6DEBAD9741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635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7B25C-5E56-4B1D-BE58-5DD1F3CA0704}" type="datetimeFigureOut">
              <a:rPr lang="en-GB" smtClean="0"/>
              <a:t>16/08/2017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EFFA-385E-4DE7-AADC-6DEBAD9741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016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7B25C-5E56-4B1D-BE58-5DD1F3CA0704}" type="datetimeFigureOut">
              <a:rPr lang="en-GB" smtClean="0"/>
              <a:t>16/08/2017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EFFA-385E-4DE7-AADC-6DEBAD9741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107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7B25C-5E56-4B1D-BE58-5DD1F3CA0704}" type="datetimeFigureOut">
              <a:rPr lang="en-GB" smtClean="0"/>
              <a:t>16/08/2017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EFFA-385E-4DE7-AADC-6DEBAD9741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585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7B25C-5E56-4B1D-BE58-5DD1F3CA0704}" type="datetimeFigureOut">
              <a:rPr lang="en-GB" smtClean="0"/>
              <a:t>16/08/2017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EFFA-385E-4DE7-AADC-6DEBAD9741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49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7B25C-5E56-4B1D-BE58-5DD1F3CA0704}" type="datetimeFigureOut">
              <a:rPr lang="en-GB" smtClean="0"/>
              <a:t>16/08/2017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EFFA-385E-4DE7-AADC-6DEBAD9741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317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7B25C-5E56-4B1D-BE58-5DD1F3CA0704}" type="datetimeFigureOut">
              <a:rPr lang="en-GB" smtClean="0"/>
              <a:t>16/08/2017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EFFA-385E-4DE7-AADC-6DEBAD9741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758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7B25C-5E56-4B1D-BE58-5DD1F3CA0704}" type="datetimeFigureOut">
              <a:rPr lang="en-GB" smtClean="0"/>
              <a:t>16/08/2017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EFFA-385E-4DE7-AADC-6DEBAD9741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487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7B25C-5E56-4B1D-BE58-5DD1F3CA0704}" type="datetimeFigureOut">
              <a:rPr lang="en-GB" smtClean="0"/>
              <a:t>16/08/2017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EFFA-385E-4DE7-AADC-6DEBAD9741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586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7B25C-5E56-4B1D-BE58-5DD1F3CA0704}" type="datetimeFigureOut">
              <a:rPr lang="en-GB" smtClean="0"/>
              <a:t>16/08/2017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0EFFA-385E-4DE7-AADC-6DEBAD9741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903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949" y="0"/>
            <a:ext cx="9146101" cy="6858000"/>
          </a:xfrm>
        </p:spPr>
      </p:pic>
    </p:spTree>
    <p:extLst>
      <p:ext uri="{BB962C8B-B14F-4D97-AF65-F5344CB8AC3E}">
        <p14:creationId xmlns:p14="http://schemas.microsoft.com/office/powerpoint/2010/main" val="3944557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2968" y="268643"/>
            <a:ext cx="68545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Roboto" panose="02000000000000000000" pitchFamily="2" charset="0"/>
                <a:ea typeface="Roboto" panose="02000000000000000000" pitchFamily="2" charset="0"/>
              </a:rPr>
              <a:t>The Postal Museum Learning Resource </a:t>
            </a:r>
          </a:p>
          <a:p>
            <a:r>
              <a:rPr lang="en-GB" sz="2800" dirty="0">
                <a:latin typeface="Roboto" panose="02000000000000000000" pitchFamily="2" charset="0"/>
                <a:ea typeface="Roboto" panose="02000000000000000000" pitchFamily="2" charset="0"/>
              </a:rPr>
              <a:t>Terms of Use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9750" y="1284348"/>
            <a:ext cx="1125898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By downloading this PowerPoint and using these images you agree to The Postal Museum (TPM) and Royal Mail Group Ltd terms of use. </a:t>
            </a:r>
          </a:p>
          <a:p>
            <a:endParaRPr lang="en-GB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The material in this PowerPoint is provided for non-commercial and educational use in your classroom. </a:t>
            </a:r>
          </a:p>
          <a:p>
            <a:endParaRPr lang="en-GB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You can use the presentation or individual images in lessons and activities, and print out the images for use in your classroom. </a:t>
            </a:r>
          </a:p>
          <a:p>
            <a:endParaRPr lang="en-GB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You can share this presentation with other teachers for non-commercial and educational use in their classrooms.</a:t>
            </a:r>
          </a:p>
          <a:p>
            <a:endParaRPr lang="en-GB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Image credits must be included wherever the image is used. These are below each image, e.g. ©The Postal Museum 2010-0432/2</a:t>
            </a:r>
          </a:p>
          <a:p>
            <a:endParaRPr lang="en-GB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Non-The Postal Museum material is included at the agreement of the copyright holder and must also be credited, e.g. ©Courtesy of BT heritage and archives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082576" y="179452"/>
            <a:ext cx="3883831" cy="716065"/>
            <a:chOff x="8153597" y="200291"/>
            <a:chExt cx="3883831" cy="71606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002" y="469446"/>
              <a:ext cx="1224426" cy="446910"/>
            </a:xfrm>
            <a:prstGeom prst="rect">
              <a:avLst/>
            </a:prstGeom>
          </p:spPr>
        </p:pic>
        <p:pic>
          <p:nvPicPr>
            <p:cNvPr id="10" name="Picture 2" descr="Image result for heritage lottery fund 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8509" y="341634"/>
              <a:ext cx="933924" cy="574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Image result for john lyons 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0050" y="237334"/>
              <a:ext cx="587890" cy="679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597" y="200291"/>
              <a:ext cx="718499" cy="7160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8371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87"/>
            <a:ext cx="4897464" cy="68686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70811" y="6402055"/>
            <a:ext cx="6942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©Royal Mail Group Ltd, courtesy of The Postal Museum, POST 110/0190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082576" y="179452"/>
            <a:ext cx="3883831" cy="716065"/>
            <a:chOff x="8153597" y="200291"/>
            <a:chExt cx="3883831" cy="71606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002" y="469446"/>
              <a:ext cx="1224426" cy="446910"/>
            </a:xfrm>
            <a:prstGeom prst="rect">
              <a:avLst/>
            </a:prstGeom>
          </p:spPr>
        </p:pic>
        <p:pic>
          <p:nvPicPr>
            <p:cNvPr id="10" name="Picture 2" descr="Image result for heritage lottery fund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8509" y="341634"/>
              <a:ext cx="933924" cy="574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Image result for john lyons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0050" y="237334"/>
              <a:ext cx="587890" cy="679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597" y="200291"/>
              <a:ext cx="718499" cy="7160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704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68"/>
            <a:ext cx="4417017" cy="68282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38255" y="6368252"/>
            <a:ext cx="72598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©Royal Mail Group Ltd, courtesy of The Postal Museum, POST 109/151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082576" y="179452"/>
            <a:ext cx="3883831" cy="716065"/>
            <a:chOff x="8153597" y="200291"/>
            <a:chExt cx="3883831" cy="71606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002" y="469446"/>
              <a:ext cx="1224426" cy="446910"/>
            </a:xfrm>
            <a:prstGeom prst="rect">
              <a:avLst/>
            </a:prstGeom>
          </p:spPr>
        </p:pic>
        <p:pic>
          <p:nvPicPr>
            <p:cNvPr id="10" name="Picture 2" descr="Image result for heritage lottery fund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8509" y="341634"/>
              <a:ext cx="933924" cy="574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Image result for john lyons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0050" y="237334"/>
              <a:ext cx="587890" cy="679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597" y="200291"/>
              <a:ext cx="718499" cy="7160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354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656523" cy="69524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06547" y="6405493"/>
            <a:ext cx="72598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©Royal Mail Group Ltd, courtesy of The Postal Museum, POST 110/0014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082576" y="179452"/>
            <a:ext cx="3883831" cy="716065"/>
            <a:chOff x="8153597" y="200291"/>
            <a:chExt cx="3883831" cy="71606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002" y="469446"/>
              <a:ext cx="1224426" cy="446910"/>
            </a:xfrm>
            <a:prstGeom prst="rect">
              <a:avLst/>
            </a:prstGeom>
          </p:spPr>
        </p:pic>
        <p:pic>
          <p:nvPicPr>
            <p:cNvPr id="10" name="Picture 2" descr="Image result for heritage lottery fund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8509" y="341634"/>
              <a:ext cx="933924" cy="574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Image result for john lyons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0050" y="237334"/>
              <a:ext cx="587890" cy="679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597" y="200291"/>
              <a:ext cx="718499" cy="7160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3355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281863" cy="68482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79337" y="6164863"/>
            <a:ext cx="6587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©Royal Mail Group Ltd, courtesy of The Postal Museum, POST 110/0388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082576" y="179452"/>
            <a:ext cx="3883831" cy="716065"/>
            <a:chOff x="8153597" y="200291"/>
            <a:chExt cx="3883831" cy="71606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002" y="469446"/>
              <a:ext cx="1224426" cy="446910"/>
            </a:xfrm>
            <a:prstGeom prst="rect">
              <a:avLst/>
            </a:prstGeom>
          </p:spPr>
        </p:pic>
        <p:pic>
          <p:nvPicPr>
            <p:cNvPr id="10" name="Picture 2" descr="Image result for heritage lottery fund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8509" y="341634"/>
              <a:ext cx="933924" cy="574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Image result for john lyons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0050" y="237334"/>
              <a:ext cx="587890" cy="679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597" y="200291"/>
              <a:ext cx="718499" cy="7160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3946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448014" cy="68382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292" y="6410061"/>
            <a:ext cx="7518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©Royal Mail Group Ltd, courtesy of The Postal Museum, POST 110/1271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093462" y="179452"/>
            <a:ext cx="3883831" cy="716065"/>
            <a:chOff x="8153597" y="200291"/>
            <a:chExt cx="3883831" cy="71606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002" y="469446"/>
              <a:ext cx="1224426" cy="446910"/>
            </a:xfrm>
            <a:prstGeom prst="rect">
              <a:avLst/>
            </a:prstGeom>
          </p:spPr>
        </p:pic>
        <p:pic>
          <p:nvPicPr>
            <p:cNvPr id="10" name="Picture 2" descr="Image result for heritage lottery fund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8509" y="341634"/>
              <a:ext cx="933924" cy="574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Image result for john lyons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0050" y="237334"/>
              <a:ext cx="587890" cy="679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597" y="200291"/>
              <a:ext cx="718499" cy="7160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2888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30016" y="6399256"/>
            <a:ext cx="7361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©The Postal Museum, 2006 – 0272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4776537" cy="686206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093462" y="179452"/>
            <a:ext cx="3883831" cy="716065"/>
            <a:chOff x="8153597" y="200291"/>
            <a:chExt cx="3883831" cy="71606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002" y="469446"/>
              <a:ext cx="1224426" cy="446910"/>
            </a:xfrm>
            <a:prstGeom prst="rect">
              <a:avLst/>
            </a:prstGeom>
          </p:spPr>
        </p:pic>
        <p:pic>
          <p:nvPicPr>
            <p:cNvPr id="11" name="Picture 2" descr="Image result for heritage lottery fund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8509" y="341634"/>
              <a:ext cx="933924" cy="574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Image result for john lyons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0050" y="237334"/>
              <a:ext cx="587890" cy="679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597" y="200291"/>
              <a:ext cx="718499" cy="7160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6905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69403" y="6381430"/>
            <a:ext cx="6907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©Royal Mail Group Ltd, courtesy of The Postal Museum, POST 110/30378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-1" y="-1"/>
            <a:ext cx="4993105" cy="682817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093462" y="179452"/>
            <a:ext cx="3883831" cy="716065"/>
            <a:chOff x="8153597" y="200291"/>
            <a:chExt cx="3883831" cy="71606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002" y="469446"/>
              <a:ext cx="1224426" cy="446910"/>
            </a:xfrm>
            <a:prstGeom prst="rect">
              <a:avLst/>
            </a:prstGeom>
          </p:spPr>
        </p:pic>
        <p:pic>
          <p:nvPicPr>
            <p:cNvPr id="10" name="Picture 2" descr="Image result for heritage lottery fund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8509" y="341634"/>
              <a:ext cx="933924" cy="574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Image result for john lyons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0050" y="237334"/>
              <a:ext cx="587890" cy="679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597" y="200291"/>
              <a:ext cx="718499" cy="7160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8251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490</Words>
  <Application>Microsoft Office PowerPoint</Application>
  <PresentationFormat>Widescreen</PresentationFormat>
  <Paragraphs>41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Sally Sculthorpe</dc:creator>
  <cp:lastModifiedBy>Sally Sculthorpe</cp:lastModifiedBy>
  <cp:revision>18</cp:revision>
  <dcterms:created xsi:type="dcterms:W3CDTF">2017-06-15T19:00:25Z</dcterms:created>
  <dcterms:modified xsi:type="dcterms:W3CDTF">2017-08-16T15:50:40Z</dcterms:modified>
</cp:coreProperties>
</file>