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7" r:id="rId22"/>
    <p:sldId id="276"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6348C-CF7D-44B5-913D-6537788F49B4}" type="datetimeFigureOut">
              <a:rPr lang="en-GB" smtClean="0"/>
              <a:pPr/>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61226-8F8A-412B-86AD-3A388E33E16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6348C-CF7D-44B5-913D-6537788F49B4}" type="datetimeFigureOut">
              <a:rPr lang="en-GB" smtClean="0"/>
              <a:pPr/>
              <a:t>19/01/2017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61226-8F8A-412B-86AD-3A388E33E16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tif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png"/><Relationship Id="rId2" Type="http://schemas.openxmlformats.org/officeDocument/2006/relationships/image" Target="../media/image25.tiff"/><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Cover </a:t>
            </a:r>
          </a:p>
        </p:txBody>
      </p:sp>
      <p:grpSp>
        <p:nvGrpSpPr>
          <p:cNvPr id="5" name="Group 2"/>
          <p:cNvGrpSpPr>
            <a:grpSpLocks/>
          </p:cNvGrpSpPr>
          <p:nvPr/>
        </p:nvGrpSpPr>
        <p:grpSpPr bwMode="auto">
          <a:xfrm>
            <a:off x="5076056" y="228000"/>
            <a:ext cx="3992761" cy="659978"/>
            <a:chOff x="106875724" y="105590743"/>
            <a:chExt cx="6849089" cy="1132717"/>
          </a:xfrm>
        </p:grpSpPr>
        <p:pic>
          <p:nvPicPr>
            <p:cNvPr id="6" name="Picture 3" descr="rm_e_4cp_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4" descr="The Postal Museu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5" descr="Image result for hlf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4" name="Picture 3"/>
          <p:cNvPicPr>
            <a:picLocks noChangeAspect="1"/>
          </p:cNvPicPr>
          <p:nvPr/>
        </p:nvPicPr>
        <p:blipFill>
          <a:blip r:embed="rId5"/>
          <a:stretch>
            <a:fillRect/>
          </a:stretch>
        </p:blipFill>
        <p:spPr>
          <a:xfrm>
            <a:off x="-6626" y="0"/>
            <a:ext cx="9150626" cy="68515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7032" y="6237312"/>
            <a:ext cx="8784976" cy="830997"/>
          </a:xfrm>
          <a:prstGeom prst="rect">
            <a:avLst/>
          </a:prstGeom>
          <a:noFill/>
        </p:spPr>
        <p:txBody>
          <a:bodyPr wrap="square" rtlCol="0">
            <a:spAutoFit/>
          </a:bodyPr>
          <a:lstStyle/>
          <a:p>
            <a:r>
              <a:rPr lang="en-GB" sz="1200" b="1" dirty="0">
                <a:latin typeface="Roboto"/>
              </a:rPr>
              <a:t>©Royal Mail Group 2015, courtesy of The Postal Museum, POST 118_0792</a:t>
            </a:r>
          </a:p>
          <a:p>
            <a:r>
              <a:rPr lang="en-GB" sz="1200" dirty="0">
                <a:latin typeface="Roboto"/>
              </a:rPr>
              <a:t>Postal workers stand in from of the first train coach used to sort mail on the North Eastern Railway. 1881. The net on the side is to scoop up bags from the side of the railway track. </a:t>
            </a:r>
            <a:r>
              <a:rPr lang="en-GB" sz="1200" b="1" dirty="0">
                <a:latin typeface="Roboto"/>
              </a:rPr>
              <a:t> </a:t>
            </a:r>
          </a:p>
          <a:p>
            <a:endParaRPr lang="en-GB" sz="1200" b="1" dirty="0">
              <a:latin typeface="Roboto"/>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24744"/>
            <a:ext cx="7473442" cy="5073990"/>
          </a:xfrm>
          <a:prstGeom prst="rect">
            <a:avLst/>
          </a:prstGeom>
          <a:noFill/>
          <a:ln w="9525">
            <a:noFill/>
            <a:miter lim="800000"/>
            <a:headEnd/>
            <a:tailEnd/>
          </a:ln>
          <a:effectLst/>
        </p:spPr>
      </p:pic>
      <p:grpSp>
        <p:nvGrpSpPr>
          <p:cNvPr id="10"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6211669"/>
            <a:ext cx="8784976" cy="461665"/>
          </a:xfrm>
          <a:prstGeom prst="rect">
            <a:avLst/>
          </a:prstGeom>
          <a:noFill/>
        </p:spPr>
        <p:txBody>
          <a:bodyPr wrap="square" rtlCol="0">
            <a:spAutoFit/>
          </a:bodyPr>
          <a:lstStyle/>
          <a:p>
            <a:r>
              <a:rPr lang="en-GB" sz="1200" b="1" dirty="0">
                <a:latin typeface="Roboto"/>
              </a:rPr>
              <a:t>©Royal Mail Group 2015, courtesy of The Postal Museum, POST  118/489</a:t>
            </a:r>
          </a:p>
          <a:p>
            <a:r>
              <a:rPr lang="en-GB" sz="1200" dirty="0">
                <a:latin typeface="Roboto"/>
              </a:rPr>
              <a:t>Illustration of an exterior view of a Travelling Post Office carriage used on the London and Birmingham railway. 1839.</a:t>
            </a:r>
          </a:p>
        </p:txBody>
      </p:sp>
      <p:pic>
        <p:nvPicPr>
          <p:cNvPr id="10242" name="Picture 2" descr="P:\Access and Learning NEW\Schools Learning Officer\Penny Black 175\PB 175 FEEDBACK\Section 3 Feedback\Section 3 additional images\p.24 Post118_048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980729"/>
            <a:ext cx="7200800" cy="5236662"/>
          </a:xfrm>
          <a:prstGeom prst="rect">
            <a:avLst/>
          </a:prstGeom>
          <a:noFill/>
        </p:spPr>
      </p:pic>
      <p:grpSp>
        <p:nvGrpSpPr>
          <p:cNvPr id="10"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6237312"/>
            <a:ext cx="8784976" cy="646331"/>
          </a:xfrm>
          <a:prstGeom prst="rect">
            <a:avLst/>
          </a:prstGeom>
          <a:noFill/>
        </p:spPr>
        <p:txBody>
          <a:bodyPr wrap="square" rtlCol="0">
            <a:spAutoFit/>
          </a:bodyPr>
          <a:lstStyle/>
          <a:p>
            <a:r>
              <a:rPr lang="en-GB" sz="1200" b="1" dirty="0">
                <a:latin typeface="Roboto"/>
              </a:rPr>
              <a:t>©The London Illustrated News, November 1865</a:t>
            </a:r>
          </a:p>
          <a:p>
            <a:r>
              <a:rPr lang="en-GB" sz="1200" dirty="0">
                <a:latin typeface="Roboto"/>
              </a:rPr>
              <a:t>This illustration shows the grand opening of the pneumatic tunnel at Holborn, London. </a:t>
            </a:r>
            <a:r>
              <a:rPr lang="en-GB" sz="1200" b="1" dirty="0">
                <a:latin typeface="Roboto"/>
              </a:rPr>
              <a:t> </a:t>
            </a:r>
          </a:p>
          <a:p>
            <a:endParaRPr lang="en-GB" sz="1200" b="1" dirty="0">
              <a:latin typeface="Roboto"/>
            </a:endParaRPr>
          </a:p>
        </p:txBody>
      </p:sp>
      <p:pic>
        <p:nvPicPr>
          <p:cNvPr id="13314" name="Picture 2" descr="P:\Access and Learning NEW\Schools Learning Officer\Penny Black 175\PB 175 FEEDBACK\Section 3 Feedback\Section 3 additional images\p.25 pneumatic tunnels open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980728"/>
            <a:ext cx="6992838" cy="5159260"/>
          </a:xfrm>
          <a:prstGeom prst="rect">
            <a:avLst/>
          </a:prstGeom>
          <a:noFill/>
        </p:spPr>
      </p:pic>
      <p:grpSp>
        <p:nvGrpSpPr>
          <p:cNvPr id="10"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6093297"/>
            <a:ext cx="8784976" cy="646331"/>
          </a:xfrm>
          <a:prstGeom prst="rect">
            <a:avLst/>
          </a:prstGeom>
          <a:noFill/>
        </p:spPr>
        <p:txBody>
          <a:bodyPr wrap="square" rtlCol="0">
            <a:spAutoFit/>
          </a:bodyPr>
          <a:lstStyle/>
          <a:p>
            <a:r>
              <a:rPr lang="en-GB" sz="1200" b="1" dirty="0">
                <a:latin typeface="Roboto"/>
              </a:rPr>
              <a:t>©The Postal Museum, 2010-0383-/3</a:t>
            </a:r>
          </a:p>
          <a:p>
            <a:r>
              <a:rPr lang="en-GB" sz="1200" dirty="0">
                <a:latin typeface="Roboto"/>
              </a:rPr>
              <a:t>The pneumatic tunnels were only supposed to be used for mail but people loved to climb aboard the pneumatic railway before being blown through the tunnel at 30mph!  </a:t>
            </a: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340768"/>
            <a:ext cx="8882069" cy="4608512"/>
          </a:xfrm>
          <a:prstGeom prst="rect">
            <a:avLst/>
          </a:prstGeom>
          <a:noFill/>
          <a:ln w="9525">
            <a:noFill/>
            <a:miter lim="800000"/>
            <a:headEnd/>
            <a:tailEnd/>
          </a:ln>
          <a:effectLst/>
        </p:spPr>
      </p:pic>
      <p:grpSp>
        <p:nvGrpSpPr>
          <p:cNvPr id="10"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6093297"/>
            <a:ext cx="8784976" cy="461665"/>
          </a:xfrm>
          <a:prstGeom prst="rect">
            <a:avLst/>
          </a:prstGeom>
          <a:noFill/>
        </p:spPr>
        <p:txBody>
          <a:bodyPr wrap="square" rtlCol="0">
            <a:spAutoFit/>
          </a:bodyPr>
          <a:lstStyle/>
          <a:p>
            <a:r>
              <a:rPr lang="en-GB" sz="1200" b="1" dirty="0">
                <a:latin typeface="Roboto"/>
              </a:rPr>
              <a:t>©Royal Mail Group 2015, courtesy of The Postal Museum, POST 30/765 </a:t>
            </a:r>
          </a:p>
          <a:p>
            <a:r>
              <a:rPr lang="en-GB" sz="1200" dirty="0">
                <a:latin typeface="Roboto"/>
              </a:rPr>
              <a:t>A map showing the principal lines of the proposed London Pneumatic Post System. November 1858. </a:t>
            </a:r>
          </a:p>
        </p:txBody>
      </p:sp>
      <p:pic>
        <p:nvPicPr>
          <p:cNvPr id="12291" name="Picture 3"/>
          <p:cNvPicPr>
            <a:picLocks noChangeAspect="1" noChangeArrowheads="1"/>
          </p:cNvPicPr>
          <p:nvPr/>
        </p:nvPicPr>
        <p:blipFill>
          <a:blip r:embed="rId2" cstate="print"/>
          <a:srcRect/>
          <a:stretch>
            <a:fillRect/>
          </a:stretch>
        </p:blipFill>
        <p:spPr bwMode="auto">
          <a:xfrm>
            <a:off x="107504" y="972268"/>
            <a:ext cx="6552728" cy="5107030"/>
          </a:xfrm>
          <a:prstGeom prst="rect">
            <a:avLst/>
          </a:prstGeom>
          <a:noFill/>
          <a:ln w="9525">
            <a:noFill/>
            <a:miter lim="800000"/>
            <a:headEnd/>
            <a:tailEnd/>
          </a:ln>
          <a:effectLst/>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6211669"/>
            <a:ext cx="8784976" cy="646331"/>
          </a:xfrm>
          <a:prstGeom prst="rect">
            <a:avLst/>
          </a:prstGeom>
          <a:noFill/>
        </p:spPr>
        <p:txBody>
          <a:bodyPr wrap="square" rtlCol="0">
            <a:spAutoFit/>
          </a:bodyPr>
          <a:lstStyle/>
          <a:p>
            <a:r>
              <a:rPr lang="en-GB" sz="1200" b="1" dirty="0">
                <a:latin typeface="Roboto"/>
              </a:rPr>
              <a:t>©Royal Mail Group 2015, courtesy of The Postal Museum </a:t>
            </a:r>
          </a:p>
          <a:p>
            <a:r>
              <a:rPr lang="en-GB" sz="1200" dirty="0">
                <a:latin typeface="Roboto"/>
              </a:rPr>
              <a:t>In 1829 accelerator carriages were introduced in London. The carriages were designed for postmen to jump off without it stopping. They carried letter carriers from the General Post Office to the start of their delivery route in London. </a:t>
            </a:r>
          </a:p>
        </p:txBody>
      </p:sp>
      <p:pic>
        <p:nvPicPr>
          <p:cNvPr id="14338" name="Picture 2"/>
          <p:cNvPicPr>
            <a:picLocks noChangeAspect="1" noChangeArrowheads="1"/>
          </p:cNvPicPr>
          <p:nvPr/>
        </p:nvPicPr>
        <p:blipFill>
          <a:blip r:embed="rId2" cstate="print"/>
          <a:srcRect/>
          <a:stretch>
            <a:fillRect/>
          </a:stretch>
        </p:blipFill>
        <p:spPr bwMode="auto">
          <a:xfrm>
            <a:off x="179512" y="1052736"/>
            <a:ext cx="7639050" cy="5067300"/>
          </a:xfrm>
          <a:prstGeom prst="rect">
            <a:avLst/>
          </a:prstGeom>
          <a:noFill/>
          <a:ln w="9525">
            <a:noFill/>
            <a:miter lim="800000"/>
            <a:headEnd/>
            <a:tailEnd/>
          </a:ln>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6211669"/>
            <a:ext cx="8784976" cy="461665"/>
          </a:xfrm>
          <a:prstGeom prst="rect">
            <a:avLst/>
          </a:prstGeom>
          <a:noFill/>
        </p:spPr>
        <p:txBody>
          <a:bodyPr wrap="square" rtlCol="0">
            <a:spAutoFit/>
          </a:bodyPr>
          <a:lstStyle/>
          <a:p>
            <a:r>
              <a:rPr lang="en-GB" sz="1200" b="1" dirty="0">
                <a:latin typeface="Roboto"/>
              </a:rPr>
              <a:t>©Royal Mail Group 2015, courtesy of The Postal Museum, The Postman’s Gazette , 1898</a:t>
            </a:r>
          </a:p>
          <a:p>
            <a:r>
              <a:rPr lang="en-GB" sz="1200" dirty="0">
                <a:latin typeface="Roboto"/>
              </a:rPr>
              <a:t>This advert in The Postman’s Gazette encourages postmen to buy good strong bicycles. </a:t>
            </a: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463" y="144462"/>
            <a:ext cx="4211513" cy="6060829"/>
          </a:xfrm>
          <a:prstGeom prst="rect">
            <a:avLst/>
          </a:prstGeom>
          <a:noFill/>
          <a:ln w="9525">
            <a:noFill/>
            <a:miter lim="800000"/>
            <a:headEnd/>
            <a:tailEnd/>
          </a:ln>
          <a:effectLst/>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6211669"/>
            <a:ext cx="8784976" cy="461665"/>
          </a:xfrm>
          <a:prstGeom prst="rect">
            <a:avLst/>
          </a:prstGeom>
          <a:noFill/>
        </p:spPr>
        <p:txBody>
          <a:bodyPr wrap="square" rtlCol="0">
            <a:spAutoFit/>
          </a:bodyPr>
          <a:lstStyle/>
          <a:p>
            <a:r>
              <a:rPr lang="en-GB" sz="1200" b="1" dirty="0">
                <a:latin typeface="Roboto"/>
              </a:rPr>
              <a:t>©Royal Mail Group 2015, courtesy of The Postal Museum </a:t>
            </a:r>
          </a:p>
          <a:p>
            <a:r>
              <a:rPr lang="en-GB" sz="1200" dirty="0">
                <a:latin typeface="Roboto"/>
              </a:rPr>
              <a:t>Tricycles were first trialled in Coventry in 1880. They were often used to carry heavier loads. </a:t>
            </a: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464" y="144463"/>
            <a:ext cx="4697476" cy="5516785"/>
          </a:xfrm>
          <a:prstGeom prst="rect">
            <a:avLst/>
          </a:prstGeom>
          <a:noFill/>
          <a:ln w="9525">
            <a:noFill/>
            <a:miter lim="800000"/>
            <a:headEnd/>
            <a:tailEnd/>
          </a:ln>
          <a:effectLst/>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6093296"/>
            <a:ext cx="8784976" cy="646331"/>
          </a:xfrm>
          <a:prstGeom prst="rect">
            <a:avLst/>
          </a:prstGeom>
          <a:noFill/>
        </p:spPr>
        <p:txBody>
          <a:bodyPr wrap="square" rtlCol="0">
            <a:spAutoFit/>
          </a:bodyPr>
          <a:lstStyle/>
          <a:p>
            <a:r>
              <a:rPr lang="en-GB" sz="1200" b="1" dirty="0">
                <a:latin typeface="Roboto"/>
              </a:rPr>
              <a:t>©The Postal Museum, 2011-0266/17</a:t>
            </a:r>
          </a:p>
          <a:p>
            <a:r>
              <a:rPr lang="en-GB" sz="1200" dirty="0">
                <a:latin typeface="Roboto"/>
              </a:rPr>
              <a:t>‘Hen and Chicks’ were trialled in Horsham in 1882. They had one large wheel (the hen) and four smaller wheels (the chick). They quickly proved too difficult to steer and wore out postman’s trousers. </a:t>
            </a:r>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00362"/>
            <a:ext cx="7056784" cy="4904505"/>
          </a:xfrm>
          <a:prstGeom prst="rect">
            <a:avLst/>
          </a:prstGeom>
          <a:noFill/>
          <a:ln w="9525">
            <a:noFill/>
            <a:miter lim="800000"/>
            <a:headEnd/>
            <a:tailEnd/>
          </a:ln>
          <a:effectLst/>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27984" y="5877272"/>
            <a:ext cx="4536504" cy="830997"/>
          </a:xfrm>
          <a:prstGeom prst="rect">
            <a:avLst/>
          </a:prstGeom>
          <a:noFill/>
        </p:spPr>
        <p:txBody>
          <a:bodyPr wrap="square" rtlCol="0">
            <a:spAutoFit/>
          </a:bodyPr>
          <a:lstStyle/>
          <a:p>
            <a:r>
              <a:rPr lang="en-GB" sz="1200" b="1" dirty="0">
                <a:latin typeface="Roboto"/>
              </a:rPr>
              <a:t>©Royal Mail Group 2015, courtesy of The Postal Museum, POST 41-43 </a:t>
            </a:r>
          </a:p>
          <a:p>
            <a:r>
              <a:rPr lang="en-GB" sz="1200" dirty="0">
                <a:latin typeface="Roboto"/>
              </a:rPr>
              <a:t>Daily packet lists recorded all the journeys made on a particular day. </a:t>
            </a:r>
          </a:p>
        </p:txBody>
      </p:sp>
      <p:pic>
        <p:nvPicPr>
          <p:cNvPr id="1843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4243840" cy="6624736"/>
          </a:xfrm>
          <a:prstGeom prst="rect">
            <a:avLst/>
          </a:prstGeom>
          <a:noFill/>
          <a:ln w="9525">
            <a:noFill/>
            <a:miter lim="800000"/>
            <a:headEnd/>
            <a:tailEnd/>
          </a:ln>
        </p:spPr>
      </p:pic>
      <p:grpSp>
        <p:nvGrpSpPr>
          <p:cNvPr id="14" name="Group 2"/>
          <p:cNvGrpSpPr>
            <a:grpSpLocks/>
          </p:cNvGrpSpPr>
          <p:nvPr/>
        </p:nvGrpSpPr>
        <p:grpSpPr bwMode="auto">
          <a:xfrm>
            <a:off x="4971727" y="188640"/>
            <a:ext cx="3992761" cy="659978"/>
            <a:chOff x="106875724" y="105590743"/>
            <a:chExt cx="6849089" cy="1132717"/>
          </a:xfrm>
        </p:grpSpPr>
        <p:pic>
          <p:nvPicPr>
            <p:cNvPr id="15"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395536" y="692696"/>
            <a:ext cx="4536752" cy="830997"/>
          </a:xfrm>
          <a:prstGeom prst="rect">
            <a:avLst/>
          </a:prstGeom>
          <a:noFill/>
          <a:ln w="9525">
            <a:noFill/>
            <a:miter lim="800000"/>
            <a:headEnd/>
            <a:tailEnd/>
          </a:ln>
        </p:spPr>
        <p:txBody>
          <a:bodyPr wrap="square">
            <a:spAutoFit/>
          </a:bodyPr>
          <a:lstStyle/>
          <a:p>
            <a:r>
              <a:rPr lang="en-GB" altLang="en-US" sz="2400" dirty="0">
                <a:latin typeface="Roboto" pitchFamily="2" charset="0"/>
              </a:rPr>
              <a:t>The Postal Museum Learning resource Terms of Use </a:t>
            </a:r>
          </a:p>
        </p:txBody>
      </p:sp>
      <p:sp>
        <p:nvSpPr>
          <p:cNvPr id="9" name="TextBox 2"/>
          <p:cNvSpPr txBox="1">
            <a:spLocks noChangeArrowheads="1"/>
          </p:cNvSpPr>
          <p:nvPr/>
        </p:nvSpPr>
        <p:spPr bwMode="auto">
          <a:xfrm>
            <a:off x="539552" y="1772816"/>
            <a:ext cx="8064500" cy="4616648"/>
          </a:xfrm>
          <a:prstGeom prst="rect">
            <a:avLst/>
          </a:prstGeom>
          <a:noFill/>
          <a:ln>
            <a:noFill/>
          </a:ln>
          <a:extLst/>
        </p:spPr>
        <p:txBody>
          <a:bodyPr wrap="square">
            <a:spAutoFit/>
          </a:bodyPr>
          <a:lstStyle>
            <a:lvl1pPr marL="171450" indent="-1714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85750" indent="-285750" fontAlgn="auto">
              <a:spcBef>
                <a:spcPts val="0"/>
              </a:spcBef>
              <a:spcAft>
                <a:spcPts val="0"/>
              </a:spcAft>
              <a:buFont typeface="Arial" panose="020B0604020202020204" pitchFamily="34" charset="0"/>
              <a:buChar char="•"/>
              <a:defRPr/>
            </a:pPr>
            <a:r>
              <a:rPr lang="en-GB" dirty="0">
                <a:latin typeface="Roboto" panose="02000000000000000000" pitchFamily="2" charset="0"/>
                <a:ea typeface="Roboto" panose="02000000000000000000" pitchFamily="2" charset="0"/>
              </a:rPr>
              <a:t>By downloading this PowerPoint and using these images you agree to The Postal Museum (BPMA) and Royal Mail Group Ltd terms of use.</a:t>
            </a:r>
          </a:p>
          <a:p>
            <a:pPr marL="0" indent="0" fontAlgn="auto">
              <a:spcBef>
                <a:spcPts val="0"/>
              </a:spcBef>
              <a:spcAft>
                <a:spcPts val="0"/>
              </a:spcAft>
              <a:defRPr/>
            </a:pPr>
            <a:endParaRPr lang="en-GB" sz="1200" dirty="0">
              <a:latin typeface="Roboto" panose="02000000000000000000" pitchFamily="2" charset="0"/>
              <a:ea typeface="Roboto" panose="02000000000000000000" pitchFamily="2" charset="0"/>
            </a:endParaRPr>
          </a:p>
          <a:p>
            <a:pPr marL="285750" indent="-285750" fontAlgn="auto">
              <a:spcBef>
                <a:spcPts val="0"/>
              </a:spcBef>
              <a:spcAft>
                <a:spcPts val="0"/>
              </a:spcAft>
              <a:buFont typeface="Arial" panose="020B0604020202020204" pitchFamily="34" charset="0"/>
              <a:buChar char="•"/>
              <a:defRPr/>
            </a:pPr>
            <a:r>
              <a:rPr lang="en-GB" dirty="0">
                <a:latin typeface="Roboto" panose="02000000000000000000" pitchFamily="2" charset="0"/>
                <a:ea typeface="Roboto" panose="02000000000000000000" pitchFamily="2" charset="0"/>
              </a:rPr>
              <a:t>The material in this PowerPoint is provided for non-commercial and educational use in your classroom. </a:t>
            </a:r>
          </a:p>
          <a:p>
            <a:pPr marL="0" indent="0" fontAlgn="auto">
              <a:spcBef>
                <a:spcPts val="0"/>
              </a:spcBef>
              <a:spcAft>
                <a:spcPts val="0"/>
              </a:spcAft>
              <a:defRPr/>
            </a:pPr>
            <a:endParaRPr lang="en-GB" sz="1200" dirty="0">
              <a:latin typeface="Roboto" panose="02000000000000000000" pitchFamily="2" charset="0"/>
              <a:ea typeface="Roboto" panose="02000000000000000000" pitchFamily="2" charset="0"/>
            </a:endParaRPr>
          </a:p>
          <a:p>
            <a:pPr marL="285750" indent="-285750" fontAlgn="auto">
              <a:spcBef>
                <a:spcPts val="0"/>
              </a:spcBef>
              <a:spcAft>
                <a:spcPts val="0"/>
              </a:spcAft>
              <a:buFont typeface="Arial" panose="020B0604020202020204" pitchFamily="34" charset="0"/>
              <a:buChar char="•"/>
              <a:defRPr/>
            </a:pPr>
            <a:r>
              <a:rPr lang="en-GB" dirty="0">
                <a:latin typeface="Roboto" panose="02000000000000000000" pitchFamily="2" charset="0"/>
                <a:ea typeface="Roboto" panose="02000000000000000000" pitchFamily="2" charset="0"/>
              </a:rPr>
              <a:t> You can use the presentation or individual images in lessons and activities, and print out the images for use in your classroom.</a:t>
            </a:r>
          </a:p>
          <a:p>
            <a:pPr marL="0" indent="0" fontAlgn="auto">
              <a:spcBef>
                <a:spcPts val="0"/>
              </a:spcBef>
              <a:spcAft>
                <a:spcPts val="0"/>
              </a:spcAft>
              <a:defRPr/>
            </a:pPr>
            <a:endParaRPr lang="en-GB" sz="1200" dirty="0">
              <a:latin typeface="Roboto" panose="02000000000000000000" pitchFamily="2" charset="0"/>
              <a:ea typeface="Roboto" panose="02000000000000000000" pitchFamily="2" charset="0"/>
            </a:endParaRPr>
          </a:p>
          <a:p>
            <a:pPr marL="285750" indent="-285750" fontAlgn="auto">
              <a:spcBef>
                <a:spcPts val="0"/>
              </a:spcBef>
              <a:spcAft>
                <a:spcPts val="0"/>
              </a:spcAft>
              <a:buFont typeface="Arial" panose="020B0604020202020204" pitchFamily="34" charset="0"/>
              <a:buChar char="•"/>
              <a:defRPr/>
            </a:pPr>
            <a:r>
              <a:rPr lang="en-GB" dirty="0">
                <a:latin typeface="Roboto" panose="02000000000000000000" pitchFamily="2" charset="0"/>
                <a:ea typeface="Roboto" panose="02000000000000000000" pitchFamily="2" charset="0"/>
              </a:rPr>
              <a:t>You can share the presentation with other teachers for non-commercial and educational use in their classrooms. </a:t>
            </a:r>
          </a:p>
          <a:p>
            <a:pPr marL="0" indent="0" fontAlgn="auto">
              <a:spcBef>
                <a:spcPts val="0"/>
              </a:spcBef>
              <a:spcAft>
                <a:spcPts val="0"/>
              </a:spcAft>
              <a:defRPr/>
            </a:pPr>
            <a:endParaRPr lang="en-GB" sz="1200" dirty="0">
              <a:latin typeface="Roboto" panose="02000000000000000000" pitchFamily="2" charset="0"/>
              <a:ea typeface="Roboto" panose="02000000000000000000" pitchFamily="2" charset="0"/>
            </a:endParaRPr>
          </a:p>
          <a:p>
            <a:pPr marL="285750" indent="-285750" fontAlgn="auto">
              <a:spcBef>
                <a:spcPts val="0"/>
              </a:spcBef>
              <a:spcAft>
                <a:spcPts val="0"/>
              </a:spcAft>
              <a:buFont typeface="Arial" panose="020B0604020202020204" pitchFamily="34" charset="0"/>
              <a:buChar char="•"/>
              <a:defRPr/>
            </a:pPr>
            <a:r>
              <a:rPr lang="en-GB" dirty="0">
                <a:latin typeface="Roboto" panose="02000000000000000000" pitchFamily="2" charset="0"/>
                <a:ea typeface="Roboto" panose="02000000000000000000" pitchFamily="2" charset="0"/>
              </a:rPr>
              <a:t>Image credits must be included wherever the image is used. These are below each image, e.g. ©The Postal Museum 2010-0423/2</a:t>
            </a:r>
          </a:p>
          <a:p>
            <a:pPr marL="0" indent="0" fontAlgn="auto">
              <a:spcBef>
                <a:spcPts val="0"/>
              </a:spcBef>
              <a:spcAft>
                <a:spcPts val="0"/>
              </a:spcAft>
              <a:defRPr/>
            </a:pPr>
            <a:endParaRPr lang="en-GB" sz="1200" dirty="0">
              <a:latin typeface="Roboto" panose="02000000000000000000" pitchFamily="2" charset="0"/>
              <a:ea typeface="Roboto" panose="02000000000000000000" pitchFamily="2" charset="0"/>
            </a:endParaRPr>
          </a:p>
          <a:p>
            <a:pPr marL="285750" indent="-285750" fontAlgn="auto">
              <a:spcBef>
                <a:spcPts val="0"/>
              </a:spcBef>
              <a:spcAft>
                <a:spcPts val="0"/>
              </a:spcAft>
              <a:buFont typeface="Arial" panose="020B0604020202020204" pitchFamily="34" charset="0"/>
              <a:buChar char="•"/>
              <a:defRPr/>
            </a:pPr>
            <a:r>
              <a:rPr lang="en-GB" dirty="0">
                <a:latin typeface="Roboto" panose="02000000000000000000" pitchFamily="2" charset="0"/>
                <a:ea typeface="Roboto" panose="02000000000000000000" pitchFamily="2" charset="0"/>
              </a:rPr>
              <a:t>Non-The Postal Museum material is included at the agreement of the copyright holder and must also be credited, e.g. ©Courtesy of BT heritage and archives</a:t>
            </a:r>
          </a:p>
        </p:txBody>
      </p:sp>
      <p:grpSp>
        <p:nvGrpSpPr>
          <p:cNvPr id="13" name="Group 2"/>
          <p:cNvGrpSpPr>
            <a:grpSpLocks/>
          </p:cNvGrpSpPr>
          <p:nvPr/>
        </p:nvGrpSpPr>
        <p:grpSpPr bwMode="auto">
          <a:xfrm>
            <a:off x="4960838" y="294655"/>
            <a:ext cx="3992761" cy="659978"/>
            <a:chOff x="106875724" y="105590743"/>
            <a:chExt cx="6849089" cy="1132717"/>
          </a:xfrm>
        </p:grpSpPr>
        <p:pic>
          <p:nvPicPr>
            <p:cNvPr id="14" name="Picture 3" descr="rm_e_4cp_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4" descr="The Postal Museu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5" descr="Image result for hlf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6237312"/>
            <a:ext cx="8712968" cy="461665"/>
          </a:xfrm>
          <a:prstGeom prst="rect">
            <a:avLst/>
          </a:prstGeom>
          <a:noFill/>
        </p:spPr>
        <p:txBody>
          <a:bodyPr wrap="square" rtlCol="0">
            <a:spAutoFit/>
          </a:bodyPr>
          <a:lstStyle/>
          <a:p>
            <a:r>
              <a:rPr lang="en-GB" sz="1200" b="1" dirty="0">
                <a:latin typeface="Roboto"/>
              </a:rPr>
              <a:t>©The Postal Museum, PH6A/20b</a:t>
            </a:r>
          </a:p>
          <a:p>
            <a:r>
              <a:rPr lang="en-GB" sz="1200" dirty="0">
                <a:latin typeface="Roboto"/>
              </a:rPr>
              <a:t>This letter was sent from Bristol to Baltimore on the Great Western steam ship on 15 November 1839.</a:t>
            </a:r>
          </a:p>
        </p:txBody>
      </p:sp>
      <p:pic>
        <p:nvPicPr>
          <p:cNvPr id="19458" name="Picture 2" descr="P:\Access and Learning NEW\Schools Learning Officer\Penny Black 175\PB 175 FEEDBACK\Section 3 Feedback\Section 3 additional images\P26 Great Western ship letter.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340768"/>
            <a:ext cx="7704856" cy="4652248"/>
          </a:xfrm>
          <a:prstGeom prst="rect">
            <a:avLst/>
          </a:prstGeom>
          <a:noFill/>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6237312"/>
            <a:ext cx="8712968" cy="461665"/>
          </a:xfrm>
          <a:prstGeom prst="rect">
            <a:avLst/>
          </a:prstGeom>
          <a:noFill/>
        </p:spPr>
        <p:txBody>
          <a:bodyPr wrap="square" rtlCol="0">
            <a:spAutoFit/>
          </a:bodyPr>
          <a:lstStyle/>
          <a:p>
            <a:r>
              <a:rPr lang="en-GB" sz="1200" b="1" dirty="0">
                <a:latin typeface="Roboto"/>
              </a:rPr>
              <a:t>©Royal Mail Group Ltd, 2015 courtesy of The Postal Museum </a:t>
            </a:r>
          </a:p>
          <a:p>
            <a:r>
              <a:rPr lang="en-GB" sz="1200" dirty="0">
                <a:latin typeface="Roboto"/>
              </a:rPr>
              <a:t>Stamp commemorating the maiden voyage of the Great Western Steam Ship in 1838. </a:t>
            </a:r>
          </a:p>
        </p:txBody>
      </p:sp>
      <p:pic>
        <p:nvPicPr>
          <p:cNvPr id="21506" name="Picture 2" descr="P:\Access and Learning NEW\Schools Learning Officer\Penny Black 175\PB 175 FEEDBACK\Section 3 Feedback\Section 3 additional images\p26 Gt-Western-stamp-400.jpg"/>
          <p:cNvPicPr>
            <a:picLocks noChangeAspect="1" noChangeArrowheads="1"/>
          </p:cNvPicPr>
          <p:nvPr/>
        </p:nvPicPr>
        <p:blipFill>
          <a:blip r:embed="rId2" cstate="print"/>
          <a:srcRect/>
          <a:stretch>
            <a:fillRect/>
          </a:stretch>
        </p:blipFill>
        <p:spPr bwMode="auto">
          <a:xfrm>
            <a:off x="251520" y="1070918"/>
            <a:ext cx="6696744" cy="5005816"/>
          </a:xfrm>
          <a:prstGeom prst="rect">
            <a:avLst/>
          </a:prstGeom>
          <a:noFill/>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6237312"/>
            <a:ext cx="8712968" cy="461665"/>
          </a:xfrm>
          <a:prstGeom prst="rect">
            <a:avLst/>
          </a:prstGeom>
          <a:noFill/>
        </p:spPr>
        <p:txBody>
          <a:bodyPr wrap="square" rtlCol="0">
            <a:spAutoFit/>
          </a:bodyPr>
          <a:lstStyle/>
          <a:p>
            <a:r>
              <a:rPr lang="en-GB" sz="1200" b="1" dirty="0">
                <a:latin typeface="Roboto"/>
              </a:rPr>
              <a:t>©The Postal Museum </a:t>
            </a:r>
          </a:p>
          <a:p>
            <a:r>
              <a:rPr lang="en-GB" sz="1200" dirty="0">
                <a:latin typeface="Roboto"/>
              </a:rPr>
              <a:t>Photograph of mail from America being unloaded at the Mount Pleasant sorting office in London. </a:t>
            </a:r>
          </a:p>
        </p:txBody>
      </p:sp>
      <p:pic>
        <p:nvPicPr>
          <p:cNvPr id="20482" name="Picture 2" descr="P:\Access and Learning NEW\Schools Learning Officer\Penny Black 175\PB research by Pete\images\arrival platfor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061" y="1988840"/>
            <a:ext cx="8677419" cy="2376263"/>
          </a:xfrm>
          <a:prstGeom prst="rect">
            <a:avLst/>
          </a:prstGeom>
          <a:noFill/>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7504" y="5301208"/>
            <a:ext cx="8856984" cy="2564998"/>
          </a:xfrm>
          <a:prstGeom prst="rect">
            <a:avLst/>
          </a:prstGeom>
          <a:noFill/>
        </p:spPr>
        <p:txBody>
          <a:bodyPr wrap="square" rtlCol="0">
            <a:spAutoFit/>
          </a:bodyPr>
          <a:lstStyle/>
          <a:p>
            <a:r>
              <a:rPr lang="en-GB" sz="1200" b="1" dirty="0">
                <a:latin typeface="Roboto"/>
              </a:rPr>
              <a:t>From left to right </a:t>
            </a:r>
          </a:p>
          <a:p>
            <a:r>
              <a:rPr lang="en-GB" sz="1200" b="1" dirty="0">
                <a:latin typeface="Roboto"/>
              </a:rPr>
              <a:t>©The Postal Museum, OB2006.0885/7</a:t>
            </a:r>
          </a:p>
          <a:p>
            <a:r>
              <a:rPr lang="en-GB" sz="1200" dirty="0">
                <a:latin typeface="Roboto"/>
              </a:rPr>
              <a:t>A Christmas Greeting card with a child postman. Manufactured in Bavaria c.1860-1890</a:t>
            </a:r>
          </a:p>
          <a:p>
            <a:r>
              <a:rPr lang="en-GB" sz="1200" b="1" dirty="0">
                <a:latin typeface="Roboto"/>
              </a:rPr>
              <a:t>©The Postal Museum, OB1995.162/57 </a:t>
            </a:r>
          </a:p>
          <a:p>
            <a:r>
              <a:rPr lang="en-GB" sz="1200" dirty="0">
                <a:latin typeface="Roboto"/>
              </a:rPr>
              <a:t>Happy Birthday card with a perfumed sachet in an embossed envelope. C.1870</a:t>
            </a:r>
          </a:p>
          <a:p>
            <a:r>
              <a:rPr lang="en-GB" sz="1200" b="1" dirty="0">
                <a:latin typeface="Roboto"/>
              </a:rPr>
              <a:t>©The Postal Museum,  2006-0285/5</a:t>
            </a:r>
          </a:p>
          <a:p>
            <a:r>
              <a:rPr lang="en-GB" sz="1200" dirty="0">
                <a:latin typeface="Roboto"/>
              </a:rPr>
              <a:t>Post box shaped Christmas card with rhyme. Manufactured in Germany. c.1860-1890</a:t>
            </a:r>
          </a:p>
          <a:p>
            <a:endParaRPr lang="en-GB" sz="1200" dirty="0">
              <a:latin typeface="Roboto"/>
            </a:endParaRPr>
          </a:p>
          <a:p>
            <a:endParaRPr lang="en-GB" sz="1200" dirty="0">
              <a:latin typeface="Roboto"/>
            </a:endParaRPr>
          </a:p>
          <a:p>
            <a:endParaRPr lang="en-GB" sz="1200" dirty="0">
              <a:latin typeface="Roboto"/>
            </a:endParaRPr>
          </a:p>
          <a:p>
            <a:endParaRPr lang="en-GB" sz="1200" b="1" dirty="0">
              <a:latin typeface="Roboto"/>
            </a:endParaRPr>
          </a:p>
          <a:p>
            <a:r>
              <a:rPr lang="en-GB" sz="1200" b="1" dirty="0">
                <a:latin typeface="Roboto"/>
              </a:rPr>
              <a:t> </a:t>
            </a:r>
          </a:p>
          <a:p>
            <a:endParaRPr lang="en-GB" sz="1200" b="1" dirty="0">
              <a:latin typeface="Roboto"/>
            </a:endParaRPr>
          </a:p>
        </p:txBody>
      </p:sp>
      <p:pic>
        <p:nvPicPr>
          <p:cNvPr id="1026" name="Picture 2"/>
          <p:cNvPicPr>
            <a:picLocks noChangeAspect="1" noChangeArrowheads="1"/>
          </p:cNvPicPr>
          <p:nvPr/>
        </p:nvPicPr>
        <p:blipFill>
          <a:blip r:embed="rId2" cstate="print"/>
          <a:srcRect/>
          <a:stretch>
            <a:fillRect/>
          </a:stretch>
        </p:blipFill>
        <p:spPr bwMode="auto">
          <a:xfrm>
            <a:off x="144463" y="144463"/>
            <a:ext cx="3175000" cy="4610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1052736"/>
            <a:ext cx="2889812" cy="439551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24" y="1052736"/>
            <a:ext cx="2067942" cy="4542415"/>
          </a:xfrm>
          <a:prstGeom prst="rect">
            <a:avLst/>
          </a:prstGeom>
          <a:noFill/>
          <a:ln w="9525">
            <a:noFill/>
            <a:miter lim="800000"/>
            <a:headEnd/>
            <a:tailEnd/>
          </a:ln>
          <a:effectLst/>
        </p:spPr>
      </p:pic>
      <p:grpSp>
        <p:nvGrpSpPr>
          <p:cNvPr id="10" name="Group 2"/>
          <p:cNvGrpSpPr>
            <a:grpSpLocks/>
          </p:cNvGrpSpPr>
          <p:nvPr/>
        </p:nvGrpSpPr>
        <p:grpSpPr bwMode="auto">
          <a:xfrm>
            <a:off x="4971727" y="188640"/>
            <a:ext cx="3992761" cy="659978"/>
            <a:chOff x="106875724" y="105590743"/>
            <a:chExt cx="6849089" cy="1132717"/>
          </a:xfrm>
        </p:grpSpPr>
        <p:pic>
          <p:nvPicPr>
            <p:cNvPr id="11" name="Picture 3" descr="rm_e_4cp_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7504" y="1035962"/>
            <a:ext cx="6624736" cy="5081537"/>
          </a:xfrm>
          <a:prstGeom prst="rect">
            <a:avLst/>
          </a:prstGeom>
          <a:noFill/>
          <a:ln w="9525">
            <a:noFill/>
            <a:miter lim="800000"/>
            <a:headEnd/>
            <a:tailEnd/>
          </a:ln>
          <a:effectLst/>
        </p:spPr>
      </p:pic>
      <p:sp>
        <p:nvSpPr>
          <p:cNvPr id="10" name="TextBox 9"/>
          <p:cNvSpPr txBox="1"/>
          <p:nvPr/>
        </p:nvSpPr>
        <p:spPr>
          <a:xfrm>
            <a:off x="107504" y="6237312"/>
            <a:ext cx="6840760" cy="815608"/>
          </a:xfrm>
          <a:prstGeom prst="rect">
            <a:avLst/>
          </a:prstGeom>
          <a:noFill/>
        </p:spPr>
        <p:txBody>
          <a:bodyPr wrap="square" rtlCol="0">
            <a:spAutoFit/>
          </a:bodyPr>
          <a:lstStyle/>
          <a:p>
            <a:r>
              <a:rPr lang="en-GB" sz="1200" b="1" dirty="0">
                <a:latin typeface="Roboto"/>
              </a:rPr>
              <a:t>©Royal Mail Group 2015, courtesy of The Postal Museum, POST 118/5646</a:t>
            </a:r>
          </a:p>
          <a:p>
            <a:r>
              <a:rPr lang="en-GB" sz="1200" dirty="0">
                <a:latin typeface="Roboto"/>
              </a:rPr>
              <a:t>A colour painting of St Martin’s le Grand, the headquarters of the General Post Office in London and the first purpose built Post Office in Britain. </a:t>
            </a:r>
            <a:r>
              <a:rPr lang="en-GB" sz="1200" b="1" dirty="0">
                <a:latin typeface="Roboto"/>
              </a:rPr>
              <a:t> </a:t>
            </a:r>
          </a:p>
          <a:p>
            <a:endParaRPr lang="en-GB" sz="1100" b="1" dirty="0">
              <a:latin typeface="Roboto"/>
            </a:endParaRPr>
          </a:p>
        </p:txBody>
      </p:sp>
      <p:grpSp>
        <p:nvGrpSpPr>
          <p:cNvPr id="9"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7504" y="6237312"/>
            <a:ext cx="6984776" cy="815608"/>
          </a:xfrm>
          <a:prstGeom prst="rect">
            <a:avLst/>
          </a:prstGeom>
          <a:noFill/>
        </p:spPr>
        <p:txBody>
          <a:bodyPr wrap="square" rtlCol="0">
            <a:spAutoFit/>
          </a:bodyPr>
          <a:lstStyle/>
          <a:p>
            <a:r>
              <a:rPr lang="en-GB" sz="1200" b="1" dirty="0">
                <a:latin typeface="Roboto"/>
              </a:rPr>
              <a:t>©Royal Mail Group 2015, courtesy of The Postal Museum, </a:t>
            </a:r>
          </a:p>
          <a:p>
            <a:r>
              <a:rPr lang="en-GB" sz="1200" dirty="0">
                <a:latin typeface="Roboto"/>
              </a:rPr>
              <a:t>A colour print of the inside of a Post Office showing several different services such as Postal Orders, Postage Stamps and Letters registered to customers. </a:t>
            </a:r>
            <a:r>
              <a:rPr lang="en-GB" sz="1200" b="1" dirty="0">
                <a:latin typeface="Roboto"/>
              </a:rPr>
              <a:t> </a:t>
            </a:r>
          </a:p>
          <a:p>
            <a:endParaRPr lang="en-GB" sz="1100" b="1" dirty="0">
              <a:latin typeface="Roboto"/>
            </a:endParaRPr>
          </a:p>
        </p:txBody>
      </p:sp>
      <p:pic>
        <p:nvPicPr>
          <p:cNvPr id="3074" name="Picture 2"/>
          <p:cNvPicPr>
            <a:picLocks noChangeAspect="1" noChangeArrowheads="1"/>
          </p:cNvPicPr>
          <p:nvPr/>
        </p:nvPicPr>
        <p:blipFill>
          <a:blip r:embed="rId2" cstate="print"/>
          <a:srcRect/>
          <a:stretch>
            <a:fillRect/>
          </a:stretch>
        </p:blipFill>
        <p:spPr bwMode="auto">
          <a:xfrm>
            <a:off x="179512" y="1050466"/>
            <a:ext cx="6120680" cy="5095466"/>
          </a:xfrm>
          <a:prstGeom prst="rect">
            <a:avLst/>
          </a:prstGeom>
          <a:noFill/>
          <a:ln w="9525">
            <a:noFill/>
            <a:miter lim="800000"/>
            <a:headEnd/>
            <a:tailEnd/>
          </a:ln>
          <a:effectLst/>
        </p:spPr>
      </p:pic>
      <p:grpSp>
        <p:nvGrpSpPr>
          <p:cNvPr id="9"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7504" y="6237312"/>
            <a:ext cx="8856984" cy="815608"/>
          </a:xfrm>
          <a:prstGeom prst="rect">
            <a:avLst/>
          </a:prstGeom>
          <a:noFill/>
        </p:spPr>
        <p:txBody>
          <a:bodyPr wrap="square" rtlCol="0">
            <a:spAutoFit/>
          </a:bodyPr>
          <a:lstStyle/>
          <a:p>
            <a:r>
              <a:rPr lang="en-GB" sz="1200" b="1" dirty="0">
                <a:latin typeface="Roboto"/>
              </a:rPr>
              <a:t>©The Postal Museum,  OB1997.8 </a:t>
            </a:r>
          </a:p>
          <a:p>
            <a:r>
              <a:rPr lang="en-GB" sz="1200" dirty="0">
                <a:latin typeface="Roboto"/>
              </a:rPr>
              <a:t>This picture called ‘The Country Letter Carrier’ was painted by J. P. Hall in 1859. The expressions on the young ladies’ faces show how important the post was in people’s lives. </a:t>
            </a:r>
            <a:r>
              <a:rPr lang="en-GB" sz="1200" b="1" dirty="0">
                <a:latin typeface="Roboto"/>
              </a:rPr>
              <a:t> </a:t>
            </a:r>
          </a:p>
          <a:p>
            <a:endParaRPr lang="en-GB" sz="1100" b="1" dirty="0">
              <a:latin typeface="Roboto"/>
            </a:endParaRPr>
          </a:p>
        </p:txBody>
      </p:sp>
      <p:pic>
        <p:nvPicPr>
          <p:cNvPr id="4098" name="Picture 2"/>
          <p:cNvPicPr>
            <a:picLocks noChangeAspect="1" noChangeArrowheads="1"/>
          </p:cNvPicPr>
          <p:nvPr/>
        </p:nvPicPr>
        <p:blipFill>
          <a:blip r:embed="rId2" cstate="print"/>
          <a:srcRect/>
          <a:stretch>
            <a:fillRect/>
          </a:stretch>
        </p:blipFill>
        <p:spPr bwMode="auto">
          <a:xfrm>
            <a:off x="179512" y="1048295"/>
            <a:ext cx="6336704" cy="5147527"/>
          </a:xfrm>
          <a:prstGeom prst="rect">
            <a:avLst/>
          </a:prstGeom>
          <a:noFill/>
          <a:ln w="9525">
            <a:noFill/>
            <a:miter lim="800000"/>
            <a:headEnd/>
            <a:tailEnd/>
          </a:ln>
          <a:effectLst/>
        </p:spPr>
      </p:pic>
      <p:grpSp>
        <p:nvGrpSpPr>
          <p:cNvPr id="9"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7504" y="6237312"/>
            <a:ext cx="8856984" cy="815608"/>
          </a:xfrm>
          <a:prstGeom prst="rect">
            <a:avLst/>
          </a:prstGeom>
          <a:noFill/>
        </p:spPr>
        <p:txBody>
          <a:bodyPr wrap="square" rtlCol="0">
            <a:spAutoFit/>
          </a:bodyPr>
          <a:lstStyle/>
          <a:p>
            <a:r>
              <a:rPr lang="en-GB" sz="1200" b="1" dirty="0">
                <a:latin typeface="Roboto"/>
              </a:rPr>
              <a:t>©The Postal Museum,  2006-0285/4 </a:t>
            </a:r>
          </a:p>
          <a:p>
            <a:r>
              <a:rPr lang="en-GB" sz="1200" dirty="0">
                <a:latin typeface="Roboto"/>
              </a:rPr>
              <a:t>This Christmas card was sent from a father to his son in 1896. It is called a ‘Rebus’ card and uses pictures and words to spell out a Christmas message. </a:t>
            </a:r>
          </a:p>
          <a:p>
            <a:endParaRPr lang="en-GB" sz="1100" b="1" dirty="0">
              <a:latin typeface="Roboto"/>
            </a:endParaRPr>
          </a:p>
        </p:txBody>
      </p:sp>
      <p:pic>
        <p:nvPicPr>
          <p:cNvPr id="5122" name="Picture 2"/>
          <p:cNvPicPr>
            <a:picLocks noChangeAspect="1" noChangeArrowheads="1"/>
          </p:cNvPicPr>
          <p:nvPr/>
        </p:nvPicPr>
        <p:blipFill>
          <a:blip r:embed="rId2" cstate="print"/>
          <a:srcRect/>
          <a:stretch>
            <a:fillRect/>
          </a:stretch>
        </p:blipFill>
        <p:spPr bwMode="auto">
          <a:xfrm>
            <a:off x="144463" y="144463"/>
            <a:ext cx="4571553" cy="6034249"/>
          </a:xfrm>
          <a:prstGeom prst="rect">
            <a:avLst/>
          </a:prstGeom>
          <a:noFill/>
          <a:ln w="9525">
            <a:noFill/>
            <a:miter lim="800000"/>
            <a:headEnd/>
            <a:tailEnd/>
          </a:ln>
          <a:effectLst/>
        </p:spPr>
      </p:pic>
      <p:grpSp>
        <p:nvGrpSpPr>
          <p:cNvPr id="9"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9512" y="6227058"/>
            <a:ext cx="8856984" cy="630942"/>
          </a:xfrm>
          <a:prstGeom prst="rect">
            <a:avLst/>
          </a:prstGeom>
          <a:noFill/>
        </p:spPr>
        <p:txBody>
          <a:bodyPr wrap="square" rtlCol="0">
            <a:spAutoFit/>
          </a:bodyPr>
          <a:lstStyle/>
          <a:p>
            <a:r>
              <a:rPr lang="en-GB" sz="1200" b="1" dirty="0">
                <a:latin typeface="Roboto"/>
              </a:rPr>
              <a:t>©The Postal Museum,  2003-0476 </a:t>
            </a:r>
          </a:p>
          <a:p>
            <a:r>
              <a:rPr lang="en-GB" sz="1200" dirty="0">
                <a:latin typeface="Roboto"/>
              </a:rPr>
              <a:t>Henry Cole, a great supporter of postal reform, sent the world’s first commercially printed Christmas card in 1843. </a:t>
            </a:r>
          </a:p>
          <a:p>
            <a:endParaRPr lang="en-GB" sz="1100" b="1" dirty="0">
              <a:latin typeface="Roboto"/>
            </a:endParaRPr>
          </a:p>
        </p:txBody>
      </p:sp>
      <p:pic>
        <p:nvPicPr>
          <p:cNvPr id="6147" name="Picture 3" descr="C:\Users\sally.sculthorpe\Downloads\HenryCole 2003_0476002 (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24743"/>
            <a:ext cx="7704856" cy="4960559"/>
          </a:xfrm>
          <a:prstGeom prst="rect">
            <a:avLst/>
          </a:prstGeom>
          <a:noFill/>
        </p:spPr>
      </p:pic>
      <p:grpSp>
        <p:nvGrpSpPr>
          <p:cNvPr id="9"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3848" y="6021288"/>
            <a:ext cx="5760640" cy="646331"/>
          </a:xfrm>
          <a:prstGeom prst="rect">
            <a:avLst/>
          </a:prstGeom>
          <a:noFill/>
        </p:spPr>
        <p:txBody>
          <a:bodyPr wrap="square" rtlCol="0">
            <a:spAutoFit/>
          </a:bodyPr>
          <a:lstStyle/>
          <a:p>
            <a:r>
              <a:rPr lang="en-GB" sz="1200" b="1" dirty="0">
                <a:latin typeface="Roboto"/>
              </a:rPr>
              <a:t>©The Postal Museum,  E10432</a:t>
            </a:r>
          </a:p>
          <a:p>
            <a:r>
              <a:rPr lang="en-GB" sz="1200" dirty="0">
                <a:latin typeface="Roboto"/>
              </a:rPr>
              <a:t>1855 Collection plate from one of the first London </a:t>
            </a:r>
            <a:r>
              <a:rPr lang="en-GB" sz="1200" dirty="0" err="1">
                <a:latin typeface="Roboto"/>
              </a:rPr>
              <a:t>postboxes</a:t>
            </a:r>
            <a:r>
              <a:rPr lang="en-GB" sz="1200" dirty="0">
                <a:latin typeface="Roboto"/>
              </a:rPr>
              <a:t>. It shows the multiple collection times. </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1"/>
            <a:ext cx="2952328" cy="6645101"/>
          </a:xfrm>
          <a:prstGeom prst="rect">
            <a:avLst/>
          </a:prstGeom>
          <a:noFill/>
          <a:ln w="9525">
            <a:noFill/>
            <a:miter lim="800000"/>
            <a:headEnd/>
            <a:tailEnd/>
          </a:ln>
          <a:effectLst/>
        </p:spPr>
      </p:pic>
      <p:grpSp>
        <p:nvGrpSpPr>
          <p:cNvPr id="9"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9512" y="1124744"/>
            <a:ext cx="8064896" cy="5164420"/>
          </a:xfrm>
          <a:prstGeom prst="rect">
            <a:avLst/>
          </a:prstGeom>
          <a:noFill/>
          <a:ln w="9525">
            <a:noFill/>
            <a:miter lim="800000"/>
            <a:headEnd/>
            <a:tailEnd/>
          </a:ln>
          <a:effectLst/>
        </p:spPr>
      </p:pic>
      <p:sp>
        <p:nvSpPr>
          <p:cNvPr id="9" name="TextBox 8"/>
          <p:cNvSpPr txBox="1"/>
          <p:nvPr/>
        </p:nvSpPr>
        <p:spPr>
          <a:xfrm>
            <a:off x="179512" y="6381328"/>
            <a:ext cx="7272808" cy="461665"/>
          </a:xfrm>
          <a:prstGeom prst="rect">
            <a:avLst/>
          </a:prstGeom>
          <a:noFill/>
        </p:spPr>
        <p:txBody>
          <a:bodyPr wrap="square" rtlCol="0">
            <a:spAutoFit/>
          </a:bodyPr>
          <a:lstStyle/>
          <a:p>
            <a:r>
              <a:rPr lang="en-GB" sz="1200" b="1" dirty="0">
                <a:latin typeface="Roboto"/>
              </a:rPr>
              <a:t>©The Postal Museum, OB1994.225.1</a:t>
            </a:r>
          </a:p>
          <a:p>
            <a:r>
              <a:rPr lang="en-GB" sz="1200" dirty="0">
                <a:latin typeface="Roboto"/>
              </a:rPr>
              <a:t>Painting of a Mail coach in a snowstorm. Painted between 1810 – 1894.</a:t>
            </a:r>
          </a:p>
        </p:txBody>
      </p:sp>
      <p:grpSp>
        <p:nvGrpSpPr>
          <p:cNvPr id="10" name="Group 2"/>
          <p:cNvGrpSpPr>
            <a:grpSpLocks/>
          </p:cNvGrpSpPr>
          <p:nvPr/>
        </p:nvGrpSpPr>
        <p:grpSpPr bwMode="auto">
          <a:xfrm>
            <a:off x="4960838" y="294655"/>
            <a:ext cx="3992761" cy="659978"/>
            <a:chOff x="106875724" y="105590743"/>
            <a:chExt cx="6849089" cy="1132717"/>
          </a:xfrm>
        </p:grpSpPr>
        <p:pic>
          <p:nvPicPr>
            <p:cNvPr id="11" name="Picture 3" descr="rm_e_4cp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5724" y="105590743"/>
              <a:ext cx="1687153" cy="1132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4" descr="The Postal Museu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70196" y="105861502"/>
              <a:ext cx="2354617" cy="86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5" descr="Image result for hl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1126" y="105607379"/>
              <a:ext cx="2011619" cy="1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882</Words>
  <Application>Microsoft Office PowerPoint</Application>
  <PresentationFormat>On-screen Show (4:3)</PresentationFormat>
  <Paragraphs>65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S</dc:creator>
  <cp:lastModifiedBy>Sally S </cp:lastModifiedBy>
  <cp:revision>23</cp:revision>
  <dcterms:created xsi:type="dcterms:W3CDTF">2015-06-12T14:06:33Z</dcterms:created>
  <dcterms:modified xsi:type="dcterms:W3CDTF">2017-01-19T10:48:52Z</dcterms:modified>
</cp:coreProperties>
</file>