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29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F0D3F-9DEE-4B84-8BB9-7C73D1A9DF51}" type="datetimeFigureOut">
              <a:rPr lang="en-GB" smtClean="0"/>
              <a:pPr/>
              <a:t>19/01/2017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0A8F8-B79A-4264-944A-03DADCBAE883}" type="slidenum">
              <a:rPr lang="en-GB" smtClean="0"/>
              <a:pPr/>
              <a:t>‹#›</a:t>
            </a:fld>
            <a:endParaRPr lang="en-GB"/>
          </a:p>
        </p:txBody>
      </p:sp>
    </p:spTree>
    <p:extLst>
      <p:ext uri="{BB962C8B-B14F-4D97-AF65-F5344CB8AC3E}">
        <p14:creationId xmlns:p14="http://schemas.microsoft.com/office/powerpoint/2010/main" val="332444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665D6A0-BBF7-4D76-B949-B31BF5646394}" type="slidenum">
              <a:rPr lang="en-GB" altLang="en-US" smtClean="0"/>
              <a:pPr fontAlgn="base">
                <a:spcBef>
                  <a:spcPct val="0"/>
                </a:spcBef>
                <a:spcAft>
                  <a:spcPct val="0"/>
                </a:spcAft>
                <a:defRPr/>
              </a:pPr>
              <a:t>2</a:t>
            </a:fld>
            <a:endParaRPr lang="en-GB"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11</a:t>
            </a:fld>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12</a:t>
            </a:fld>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13</a:t>
            </a:fld>
            <a:endParaRPr lang="en-GB"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16</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17</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18</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19</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20</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3</a:t>
            </a:fld>
            <a:endParaRPr lang="en-GB"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21</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4</a:t>
            </a:fld>
            <a:endParaRPr lang="en-GB"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5</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6</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7</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9</a:t>
            </a:fld>
            <a:endParaRPr lang="en-GB"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8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57E537E-1104-422F-A5F5-4DBAE3F48B83}" type="slidenum">
              <a:rPr lang="en-GB" altLang="en-US" smtClean="0"/>
              <a:pPr fontAlgn="base">
                <a:spcBef>
                  <a:spcPct val="0"/>
                </a:spcBef>
                <a:spcAft>
                  <a:spcPct val="0"/>
                </a:spcAft>
                <a:defRPr/>
              </a:pPr>
              <a:t>10</a:t>
            </a:fld>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332320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310128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724912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165916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150114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70177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42556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4108155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3845877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128079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36686D-5D42-46FD-B42A-8F1808880AC4}" type="datetimeFigureOut">
              <a:rPr lang="en-GB" smtClean="0"/>
              <a:pPr/>
              <a:t>19/01/2017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AE1C72-07E7-4EFD-B571-3A6997EAB460}" type="slidenum">
              <a:rPr lang="en-GB" smtClean="0"/>
              <a:pPr/>
              <a:t>‹#›</a:t>
            </a:fld>
            <a:endParaRPr lang="en-GB"/>
          </a:p>
        </p:txBody>
      </p:sp>
    </p:spTree>
    <p:extLst>
      <p:ext uri="{BB962C8B-B14F-4D97-AF65-F5344CB8AC3E}">
        <p14:creationId xmlns:p14="http://schemas.microsoft.com/office/powerpoint/2010/main" val="183845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36686D-5D42-46FD-B42A-8F1808880AC4}" type="datetimeFigureOut">
              <a:rPr lang="en-GB" smtClean="0"/>
              <a:pPr/>
              <a:t>19/01/2017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E1C72-07E7-4EFD-B571-3A6997EAB460}" type="slidenum">
              <a:rPr lang="en-GB" smtClean="0"/>
              <a:pPr/>
              <a:t>‹#›</a:t>
            </a:fld>
            <a:endParaRPr lang="en-GB"/>
          </a:p>
        </p:txBody>
      </p:sp>
    </p:spTree>
    <p:extLst>
      <p:ext uri="{BB962C8B-B14F-4D97-AF65-F5344CB8AC3E}">
        <p14:creationId xmlns:p14="http://schemas.microsoft.com/office/powerpoint/2010/main" val="838376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jpe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GB" dirty="0"/>
          </a:p>
        </p:txBody>
      </p:sp>
      <p:sp>
        <p:nvSpPr>
          <p:cNvPr id="4" name="Title 3"/>
          <p:cNvSpPr>
            <a:spLocks noGrp="1"/>
          </p:cNvSpPr>
          <p:nvPr>
            <p:ph type="ctrTitle"/>
          </p:nvPr>
        </p:nvSpPr>
        <p:spPr/>
        <p:txBody>
          <a:bodyPr/>
          <a:lstStyle/>
          <a:p>
            <a:endParaRPr lang="en-GB"/>
          </a:p>
        </p:txBody>
      </p:sp>
      <p:pic>
        <p:nvPicPr>
          <p:cNvPr id="2" name="Picture 1"/>
          <p:cNvPicPr>
            <a:picLocks noChangeAspect="1"/>
          </p:cNvPicPr>
          <p:nvPr/>
        </p:nvPicPr>
        <p:blipFill>
          <a:blip r:embed="rId2"/>
          <a:stretch>
            <a:fillRect/>
          </a:stretch>
        </p:blipFill>
        <p:spPr>
          <a:xfrm>
            <a:off x="-13277" y="0"/>
            <a:ext cx="9207916" cy="6858000"/>
          </a:xfrm>
          <a:prstGeom prst="rect">
            <a:avLst/>
          </a:prstGeom>
        </p:spPr>
      </p:pic>
    </p:spTree>
    <p:extLst>
      <p:ext uri="{BB962C8B-B14F-4D97-AF65-F5344CB8AC3E}">
        <p14:creationId xmlns:p14="http://schemas.microsoft.com/office/powerpoint/2010/main" val="3883500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79512" y="6165304"/>
            <a:ext cx="8712200"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Roboto" pitchFamily="2" charset="0"/>
                <a:ea typeface="Roboto" panose="02000000000000000000" pitchFamily="2" charset="0"/>
              </a:rPr>
              <a:t>©Royal Mail Group Ltd 2014, courtesy of The Postal Museum, POST 56/55</a:t>
            </a:r>
          </a:p>
          <a:p>
            <a:pPr eaLnBrk="1" hangingPunct="1">
              <a:spcBef>
                <a:spcPct val="0"/>
              </a:spcBef>
              <a:buFontTx/>
              <a:buNone/>
            </a:pPr>
            <a:r>
              <a:rPr lang="en-GB" altLang="en-US" sz="1200" dirty="0">
                <a:latin typeface="Roboto" pitchFamily="2" charset="0"/>
                <a:ea typeface="Roboto" panose="02000000000000000000" pitchFamily="2" charset="0"/>
              </a:rPr>
              <a:t>This letter dated 5</a:t>
            </a:r>
            <a:r>
              <a:rPr lang="en-GB" altLang="en-US" sz="1200" baseline="30000" dirty="0">
                <a:latin typeface="Roboto" pitchFamily="2" charset="0"/>
                <a:ea typeface="Roboto" panose="02000000000000000000" pitchFamily="2" charset="0"/>
              </a:rPr>
              <a:t>th</a:t>
            </a:r>
            <a:r>
              <a:rPr lang="en-GB" altLang="en-US" sz="1200" dirty="0">
                <a:latin typeface="Roboto" pitchFamily="2" charset="0"/>
                <a:ea typeface="Roboto" panose="02000000000000000000" pitchFamily="2" charset="0"/>
              </a:rPr>
              <a:t> August 1914 is from one of His Majesty’s Principal Secretaries of State to the Postmaster-General authorising censorship of letters. </a:t>
            </a:r>
          </a:p>
          <a:p>
            <a:pPr eaLnBrk="1" hangingPunct="1">
              <a:spcBef>
                <a:spcPct val="0"/>
              </a:spcBef>
              <a:buFontTx/>
              <a:buNone/>
            </a:pPr>
            <a:endParaRPr lang="en-GB" altLang="en-US" sz="1100" dirty="0">
              <a:latin typeface="Roboto" pitchFamily="2" charset="0"/>
              <a:ea typeface="Roboto" panose="02000000000000000000" pitchFamily="2" charset="0"/>
            </a:endParaRPr>
          </a:p>
        </p:txBody>
      </p:sp>
      <p:pic>
        <p:nvPicPr>
          <p:cNvPr id="5121" name="Picture 1"/>
          <p:cNvPicPr>
            <a:picLocks noChangeAspect="1" noChangeArrowheads="1"/>
          </p:cNvPicPr>
          <p:nvPr/>
        </p:nvPicPr>
        <p:blipFill>
          <a:blip r:embed="rId3" cstate="print"/>
          <a:srcRect/>
          <a:stretch>
            <a:fillRect/>
          </a:stretch>
        </p:blipFill>
        <p:spPr bwMode="auto">
          <a:xfrm>
            <a:off x="308906" y="260648"/>
            <a:ext cx="3975062" cy="5767401"/>
          </a:xfrm>
          <a:prstGeom prst="rect">
            <a:avLst/>
          </a:prstGeom>
          <a:noFill/>
          <a:ln w="9525">
            <a:noFill/>
            <a:miter lim="800000"/>
            <a:headEnd/>
            <a:tailEnd/>
          </a:ln>
          <a:effectLst/>
        </p:spPr>
      </p:pic>
      <p:grpSp>
        <p:nvGrpSpPr>
          <p:cNvPr id="5" name="Group 2"/>
          <p:cNvGrpSpPr>
            <a:grpSpLocks/>
          </p:cNvGrpSpPr>
          <p:nvPr/>
        </p:nvGrpSpPr>
        <p:grpSpPr bwMode="auto">
          <a:xfrm>
            <a:off x="5004048" y="332656"/>
            <a:ext cx="3992761" cy="659978"/>
            <a:chOff x="106875724" y="105590743"/>
            <a:chExt cx="6849089" cy="1132717"/>
          </a:xfrm>
        </p:grpSpPr>
        <p:pic>
          <p:nvPicPr>
            <p:cNvPr id="6"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6088559"/>
            <a:ext cx="8136904" cy="984885"/>
          </a:xfrm>
          <a:prstGeom prst="rect">
            <a:avLst/>
          </a:prstGeom>
          <a:noFill/>
        </p:spPr>
        <p:txBody>
          <a:bodyPr wrap="square" rtlCol="0">
            <a:spAutoFit/>
          </a:bodyPr>
          <a:lstStyle/>
          <a:p>
            <a:r>
              <a:rPr lang="en-GB" sz="1200" b="1" dirty="0">
                <a:latin typeface="Roboto"/>
              </a:rPr>
              <a:t>©The Postal Museum, PH12-05</a:t>
            </a:r>
          </a:p>
          <a:p>
            <a:r>
              <a:rPr lang="en-GB" sz="1200" dirty="0">
                <a:latin typeface="Roboto"/>
              </a:rPr>
              <a:t>This letter dated 19 July 1915 has a PASSED BY CENSOR stamp on the envelope. It was likely to have been censored at the Front at the nearest Army Post Office as indicated by the postmark. </a:t>
            </a:r>
          </a:p>
          <a:p>
            <a:endParaRPr lang="en-GB" sz="1100" dirty="0">
              <a:latin typeface="Roboto"/>
            </a:endParaRPr>
          </a:p>
          <a:p>
            <a:endParaRPr lang="en-GB" sz="1100" dirty="0">
              <a:latin typeface="Roboto"/>
            </a:endParaRPr>
          </a:p>
        </p:txBody>
      </p:sp>
      <p:pic>
        <p:nvPicPr>
          <p:cNvPr id="3073" name="Picture 1" descr="Y:\Access and Learning NEW\Schools Learning Officer\First World War LP\Images\Censored mail\PH12-05.jpg"/>
          <p:cNvPicPr>
            <a:picLocks noChangeAspect="1" noChangeArrowheads="1"/>
          </p:cNvPicPr>
          <p:nvPr/>
        </p:nvPicPr>
        <p:blipFill>
          <a:blip r:embed="rId3" cstate="print"/>
          <a:srcRect/>
          <a:stretch>
            <a:fillRect/>
          </a:stretch>
        </p:blipFill>
        <p:spPr bwMode="auto">
          <a:xfrm>
            <a:off x="179512" y="1115743"/>
            <a:ext cx="6120680" cy="4845538"/>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6051688"/>
            <a:ext cx="8136904" cy="461665"/>
          </a:xfrm>
          <a:prstGeom prst="rect">
            <a:avLst/>
          </a:prstGeom>
          <a:noFill/>
        </p:spPr>
        <p:txBody>
          <a:bodyPr wrap="square" rtlCol="0">
            <a:spAutoFit/>
          </a:bodyPr>
          <a:lstStyle/>
          <a:p>
            <a:r>
              <a:rPr lang="en-GB" sz="1200" b="1" dirty="0">
                <a:latin typeface="Roboto"/>
              </a:rPr>
              <a:t>©Reproduced with permission. Graham Mark, British censorship of civil mails during World War I, 1914-1919</a:t>
            </a:r>
          </a:p>
          <a:p>
            <a:r>
              <a:rPr lang="en-GB" sz="1200" dirty="0">
                <a:latin typeface="Roboto"/>
              </a:rPr>
              <a:t>Censorship of letters on the Home Front was often undertaken by women. This photograph shows female censors working at Strand House in London. </a:t>
            </a:r>
          </a:p>
        </p:txBody>
      </p:sp>
      <p:pic>
        <p:nvPicPr>
          <p:cNvPr id="35842" name="Picture 2" descr="Y:\Access and Learning NEW\Schools Learning Officer\First World War LP\Research\Pete Scans\Censor staff at Strand House - Graham Mark POW Book - p12.jpeg"/>
          <p:cNvPicPr>
            <a:picLocks noChangeAspect="1" noChangeArrowheads="1"/>
          </p:cNvPicPr>
          <p:nvPr/>
        </p:nvPicPr>
        <p:blipFill>
          <a:blip r:embed="rId3" cstate="print"/>
          <a:srcRect/>
          <a:stretch>
            <a:fillRect/>
          </a:stretch>
        </p:blipFill>
        <p:spPr bwMode="auto">
          <a:xfrm>
            <a:off x="179512" y="1082444"/>
            <a:ext cx="6192688" cy="4756548"/>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5949280"/>
            <a:ext cx="8136904" cy="646331"/>
          </a:xfrm>
          <a:prstGeom prst="rect">
            <a:avLst/>
          </a:prstGeom>
          <a:noFill/>
        </p:spPr>
        <p:txBody>
          <a:bodyPr wrap="square" rtlCol="0">
            <a:spAutoFit/>
          </a:bodyPr>
          <a:lstStyle/>
          <a:p>
            <a:r>
              <a:rPr lang="en-GB" sz="1200" b="1" dirty="0">
                <a:latin typeface="Roboto"/>
              </a:rPr>
              <a:t>©The Postal Museum, PH46-10</a:t>
            </a:r>
          </a:p>
          <a:p>
            <a:r>
              <a:rPr lang="en-GB" sz="1200" dirty="0">
                <a:latin typeface="Roboto"/>
              </a:rPr>
              <a:t>This envelope has a PASSED NAVAL CENSOR stamp. This indicates that it was censored aboard a ship. </a:t>
            </a:r>
          </a:p>
          <a:p>
            <a:endParaRPr lang="en-GB" sz="1200" dirty="0">
              <a:latin typeface="Roboto"/>
            </a:endParaRPr>
          </a:p>
        </p:txBody>
      </p:sp>
      <p:pic>
        <p:nvPicPr>
          <p:cNvPr id="36866" name="Picture 2" descr="Y:\Access and Learning NEW\Schools Learning Officer\First World War LP\Images\Censored mail\PH46-10.jpg"/>
          <p:cNvPicPr>
            <a:picLocks noChangeAspect="1" noChangeArrowheads="1"/>
          </p:cNvPicPr>
          <p:nvPr/>
        </p:nvPicPr>
        <p:blipFill>
          <a:blip r:embed="rId3" cstate="print"/>
          <a:srcRect/>
          <a:stretch>
            <a:fillRect/>
          </a:stretch>
        </p:blipFill>
        <p:spPr bwMode="auto">
          <a:xfrm>
            <a:off x="467544" y="1268760"/>
            <a:ext cx="6048672" cy="3977843"/>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323528" y="6093296"/>
            <a:ext cx="8568952" cy="830997"/>
          </a:xfrm>
          <a:prstGeom prst="rect">
            <a:avLst/>
          </a:prstGeom>
          <a:noFill/>
        </p:spPr>
        <p:txBody>
          <a:bodyPr wrap="square" rtlCol="0">
            <a:spAutoFit/>
          </a:bodyPr>
          <a:lstStyle/>
          <a:p>
            <a:r>
              <a:rPr lang="en-GB" sz="1200" b="1" dirty="0">
                <a:latin typeface="Roboto"/>
              </a:rPr>
              <a:t>©The Postal Museum, E1184</a:t>
            </a:r>
          </a:p>
          <a:p>
            <a:r>
              <a:rPr lang="en-GB" sz="1200" dirty="0">
                <a:latin typeface="Roboto"/>
              </a:rPr>
              <a:t>Some soldiers illustrated envelopes to express personal feelings. These letters were sent to the </a:t>
            </a:r>
            <a:r>
              <a:rPr lang="en-GB" sz="1200" dirty="0" err="1">
                <a:latin typeface="Roboto"/>
              </a:rPr>
              <a:t>Tolhurst</a:t>
            </a:r>
            <a:r>
              <a:rPr lang="en-GB" sz="1200" dirty="0">
                <a:latin typeface="Roboto"/>
              </a:rPr>
              <a:t> family and show a change in attitude to the war. The top left envelope uses flags to express unity. The bottom left envelope dates from December 1914 and has a more threatening image. The bottom letter was sent to Vera </a:t>
            </a:r>
            <a:r>
              <a:rPr lang="en-GB" sz="1200" dirty="0" err="1">
                <a:latin typeface="Roboto"/>
              </a:rPr>
              <a:t>Tolhurst</a:t>
            </a:r>
            <a:r>
              <a:rPr lang="en-GB" sz="1200" dirty="0">
                <a:latin typeface="Roboto"/>
              </a:rPr>
              <a:t> on 11 November 1914.  </a:t>
            </a:r>
          </a:p>
        </p:txBody>
      </p:sp>
      <p:pic>
        <p:nvPicPr>
          <p:cNvPr id="37890" name="Picture 2"/>
          <p:cNvPicPr>
            <a:picLocks noChangeAspect="1" noChangeArrowheads="1"/>
          </p:cNvPicPr>
          <p:nvPr/>
        </p:nvPicPr>
        <p:blipFill>
          <a:blip r:embed="rId3" cstate="print"/>
          <a:srcRect/>
          <a:stretch>
            <a:fillRect/>
          </a:stretch>
        </p:blipFill>
        <p:spPr bwMode="auto">
          <a:xfrm>
            <a:off x="4283968" y="1628800"/>
            <a:ext cx="4536504" cy="3520869"/>
          </a:xfrm>
          <a:prstGeom prst="rect">
            <a:avLst/>
          </a:prstGeom>
          <a:noFill/>
          <a:ln w="9525">
            <a:noFill/>
            <a:miter lim="800000"/>
            <a:headEnd/>
            <a:tailEnd/>
          </a:ln>
          <a:effectLst/>
        </p:spPr>
      </p:pic>
      <p:pic>
        <p:nvPicPr>
          <p:cNvPr id="37892" name="Picture 4"/>
          <p:cNvPicPr>
            <a:picLocks noChangeAspect="1" noChangeArrowheads="1"/>
          </p:cNvPicPr>
          <p:nvPr/>
        </p:nvPicPr>
        <p:blipFill>
          <a:blip r:embed="rId4" cstate="print"/>
          <a:srcRect/>
          <a:stretch>
            <a:fillRect/>
          </a:stretch>
        </p:blipFill>
        <p:spPr bwMode="auto">
          <a:xfrm>
            <a:off x="323528" y="116632"/>
            <a:ext cx="3744416" cy="2920355"/>
          </a:xfrm>
          <a:prstGeom prst="rect">
            <a:avLst/>
          </a:prstGeom>
          <a:noFill/>
          <a:ln w="9525">
            <a:noFill/>
            <a:miter lim="800000"/>
            <a:headEnd/>
            <a:tailEnd/>
          </a:ln>
          <a:effectLst/>
        </p:spPr>
      </p:pic>
      <p:pic>
        <p:nvPicPr>
          <p:cNvPr id="37893" name="Picture 5"/>
          <p:cNvPicPr>
            <a:picLocks noChangeAspect="1" noChangeArrowheads="1"/>
          </p:cNvPicPr>
          <p:nvPr/>
        </p:nvPicPr>
        <p:blipFill>
          <a:blip r:embed="rId5" cstate="print"/>
          <a:srcRect/>
          <a:stretch>
            <a:fillRect/>
          </a:stretch>
        </p:blipFill>
        <p:spPr bwMode="auto">
          <a:xfrm>
            <a:off x="323528" y="3140968"/>
            <a:ext cx="3753144" cy="2880320"/>
          </a:xfrm>
          <a:prstGeom prst="rect">
            <a:avLst/>
          </a:prstGeom>
          <a:noFill/>
          <a:ln w="9525">
            <a:noFill/>
            <a:miter lim="800000"/>
            <a:headEnd/>
            <a:tailEnd/>
          </a:ln>
          <a:effectLst/>
        </p:spPr>
      </p:pic>
      <p:grpSp>
        <p:nvGrpSpPr>
          <p:cNvPr id="9" name="Group 2"/>
          <p:cNvGrpSpPr>
            <a:grpSpLocks/>
          </p:cNvGrpSpPr>
          <p:nvPr/>
        </p:nvGrpSpPr>
        <p:grpSpPr bwMode="auto">
          <a:xfrm>
            <a:off x="5004048" y="254289"/>
            <a:ext cx="3992761" cy="659978"/>
            <a:chOff x="106875724" y="105590743"/>
            <a:chExt cx="6849089" cy="1132717"/>
          </a:xfrm>
        </p:grpSpPr>
        <p:pic>
          <p:nvPicPr>
            <p:cNvPr id="10" name="Picture 3" descr="rm_e_4cp_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descr="The Postal Museum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5" descr="Image result for hlf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251520" y="5949280"/>
            <a:ext cx="8568952" cy="646331"/>
          </a:xfrm>
          <a:prstGeom prst="rect">
            <a:avLst/>
          </a:prstGeom>
          <a:noFill/>
        </p:spPr>
        <p:txBody>
          <a:bodyPr wrap="square" rtlCol="0">
            <a:spAutoFit/>
          </a:bodyPr>
          <a:lstStyle/>
          <a:p>
            <a:r>
              <a:rPr lang="en-GB" sz="1200" b="1" dirty="0">
                <a:latin typeface="Roboto"/>
              </a:rPr>
              <a:t>©Royal Mail Group Ltd 2014, courtesy of The Postal Museum, St Martin’s Le Grand,1915, POST 92</a:t>
            </a:r>
          </a:p>
          <a:p>
            <a:r>
              <a:rPr lang="en-GB" sz="1200" dirty="0">
                <a:latin typeface="Roboto"/>
              </a:rPr>
              <a:t>This illustration from St Martin’s Le Grand,  General Post Office staff magazine illustrates a soldier who had been granted leave and wrote to his wife for the railway fare home but got socks instead. </a:t>
            </a:r>
          </a:p>
        </p:txBody>
      </p:sp>
      <p:pic>
        <p:nvPicPr>
          <p:cNvPr id="38914" name="Picture 2" descr="Y:\Access and Learning NEW\Schools Learning Officer\First World War LP\Research\Pete Scans\Getting socks in the mail on the western front - St Martins le Grand 1916 - p17.jpg"/>
          <p:cNvPicPr>
            <a:picLocks noChangeAspect="1" noChangeArrowheads="1"/>
          </p:cNvPicPr>
          <p:nvPr/>
        </p:nvPicPr>
        <p:blipFill>
          <a:blip r:embed="rId3" cstate="print"/>
          <a:srcRect/>
          <a:stretch>
            <a:fillRect/>
          </a:stretch>
        </p:blipFill>
        <p:spPr bwMode="auto">
          <a:xfrm>
            <a:off x="323528" y="188640"/>
            <a:ext cx="3528392" cy="5613762"/>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251520" y="5949280"/>
            <a:ext cx="8568952" cy="646331"/>
          </a:xfrm>
          <a:prstGeom prst="rect">
            <a:avLst/>
          </a:prstGeom>
          <a:noFill/>
        </p:spPr>
        <p:txBody>
          <a:bodyPr wrap="square" rtlCol="0">
            <a:spAutoFit/>
          </a:bodyPr>
          <a:lstStyle/>
          <a:p>
            <a:r>
              <a:rPr lang="en-GB" sz="1200" b="1" dirty="0">
                <a:latin typeface="Roboto"/>
              </a:rPr>
              <a:t>©Royal Mail Group Ltd 2014, courtesy of The Postal Museum, St Martin’s Le Grand,1915, POST 92</a:t>
            </a:r>
          </a:p>
          <a:p>
            <a:r>
              <a:rPr lang="en-GB" sz="1200" dirty="0">
                <a:latin typeface="Roboto"/>
              </a:rPr>
              <a:t>This illustration from St Martin’s Le Grand, General Post Office staff magazine shows letters being sorted at the Indian Base Post Office in France. </a:t>
            </a:r>
          </a:p>
        </p:txBody>
      </p:sp>
      <p:pic>
        <p:nvPicPr>
          <p:cNvPr id="39938" name="Picture 2" descr="Y:\Access and Learning NEW\Schools Learning Officer\First World War LP\Research\Pete Scans\Indian Base PO in France - WWI - St Martins le Grand 1915 - p126.jpg"/>
          <p:cNvPicPr>
            <a:picLocks noChangeAspect="1" noChangeArrowheads="1"/>
          </p:cNvPicPr>
          <p:nvPr/>
        </p:nvPicPr>
        <p:blipFill>
          <a:blip r:embed="rId3" cstate="print"/>
          <a:srcRect/>
          <a:stretch>
            <a:fillRect/>
          </a:stretch>
        </p:blipFill>
        <p:spPr bwMode="auto">
          <a:xfrm>
            <a:off x="214440" y="245136"/>
            <a:ext cx="5738642" cy="5460614"/>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5661248"/>
            <a:ext cx="7056784" cy="1200329"/>
          </a:xfrm>
          <a:prstGeom prst="rect">
            <a:avLst/>
          </a:prstGeom>
          <a:noFill/>
        </p:spPr>
        <p:txBody>
          <a:bodyPr wrap="square" rtlCol="0">
            <a:spAutoFit/>
          </a:bodyPr>
          <a:lstStyle/>
          <a:p>
            <a:r>
              <a:rPr lang="en-GB" sz="1200" b="1" dirty="0">
                <a:latin typeface="Roboto"/>
              </a:rPr>
              <a:t>©The Postal Museum, 2011-0502-16 </a:t>
            </a:r>
          </a:p>
          <a:p>
            <a:r>
              <a:rPr lang="en-GB" sz="1200" dirty="0">
                <a:latin typeface="Roboto"/>
              </a:rPr>
              <a:t>In this hand-coloured lantern slide a tent acts as a Post Office at a military camp in India. The First World War was a truly global conflict. The work of the General Post Office extended as far as Egypt, East Africa, Mesopotamia (modern Iraq), India, France, Holland, Italy, Salonika (modern Thessaloniki), South Africa, West Indies, Central America, Australia, New Zealand, Canada and the USA. </a:t>
            </a:r>
          </a:p>
        </p:txBody>
      </p:sp>
      <p:pic>
        <p:nvPicPr>
          <p:cNvPr id="40962" name="Picture 2"/>
          <p:cNvPicPr>
            <a:picLocks noChangeAspect="1" noChangeArrowheads="1"/>
          </p:cNvPicPr>
          <p:nvPr/>
        </p:nvPicPr>
        <p:blipFill>
          <a:blip r:embed="rId3" cstate="print"/>
          <a:srcRect/>
          <a:stretch>
            <a:fillRect/>
          </a:stretch>
        </p:blipFill>
        <p:spPr bwMode="auto">
          <a:xfrm>
            <a:off x="395535" y="1124745"/>
            <a:ext cx="6480721" cy="4496048"/>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rot="699515">
            <a:off x="7426325" y="5567363"/>
            <a:ext cx="1619250" cy="1138237"/>
          </a:xfrm>
          <a:prstGeom prst="rect">
            <a:avLst/>
          </a:prstGeom>
          <a:noFill/>
          <a:ln w="9525">
            <a:noFill/>
            <a:miter lim="800000"/>
            <a:headEnd/>
            <a:tailEnd/>
          </a:ln>
        </p:spPr>
      </p:pic>
      <p:grpSp>
        <p:nvGrpSpPr>
          <p:cNvPr id="8" name="Group 2"/>
          <p:cNvGrpSpPr>
            <a:grpSpLocks/>
          </p:cNvGrpSpPr>
          <p:nvPr/>
        </p:nvGrpSpPr>
        <p:grpSpPr bwMode="auto">
          <a:xfrm>
            <a:off x="5004048" y="254289"/>
            <a:ext cx="3992761" cy="659978"/>
            <a:chOff x="106875724" y="105590743"/>
            <a:chExt cx="6849089" cy="1132717"/>
          </a:xfrm>
        </p:grpSpPr>
        <p:pic>
          <p:nvPicPr>
            <p:cNvPr id="9" name="Picture 3" descr="rm_e_4cp_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descr="The Postal Museu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5" descr="Image result for hlf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5805264"/>
            <a:ext cx="8568952" cy="646331"/>
          </a:xfrm>
          <a:prstGeom prst="rect">
            <a:avLst/>
          </a:prstGeom>
          <a:noFill/>
        </p:spPr>
        <p:txBody>
          <a:bodyPr wrap="square" rtlCol="0">
            <a:spAutoFit/>
          </a:bodyPr>
          <a:lstStyle/>
          <a:p>
            <a:r>
              <a:rPr lang="en-GB" sz="1200" b="1" dirty="0">
                <a:latin typeface="Roboto"/>
              </a:rPr>
              <a:t>©The Postal Museum, 2012-0030-19</a:t>
            </a:r>
          </a:p>
          <a:p>
            <a:r>
              <a:rPr lang="en-GB" sz="1200" dirty="0">
                <a:latin typeface="Roboto"/>
              </a:rPr>
              <a:t>This hand-coloured lantern slide is of the British Post Office in Madras, India. Britain’s empire was mobilised like never before in the First World War and many Indian troops travelled to France to fight for the British army. </a:t>
            </a:r>
          </a:p>
        </p:txBody>
      </p:sp>
      <p:pic>
        <p:nvPicPr>
          <p:cNvPr id="41986" name="Picture 2"/>
          <p:cNvPicPr>
            <a:picLocks noChangeAspect="1" noChangeArrowheads="1"/>
          </p:cNvPicPr>
          <p:nvPr/>
        </p:nvPicPr>
        <p:blipFill>
          <a:blip r:embed="rId3" cstate="print"/>
          <a:srcRect/>
          <a:stretch>
            <a:fillRect/>
          </a:stretch>
        </p:blipFill>
        <p:spPr bwMode="auto">
          <a:xfrm>
            <a:off x="298962" y="1111255"/>
            <a:ext cx="5785205" cy="4669848"/>
          </a:xfrm>
          <a:prstGeom prst="rect">
            <a:avLst/>
          </a:prstGeom>
          <a:noFill/>
          <a:ln w="9525">
            <a:noFill/>
            <a:miter lim="800000"/>
            <a:headEnd/>
            <a:tailEnd/>
          </a:ln>
          <a:effectLst/>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07504" y="5661248"/>
            <a:ext cx="7128792" cy="1200329"/>
          </a:xfrm>
          <a:prstGeom prst="rect">
            <a:avLst/>
          </a:prstGeom>
          <a:noFill/>
        </p:spPr>
        <p:txBody>
          <a:bodyPr wrap="square" rtlCol="0">
            <a:spAutoFit/>
          </a:bodyPr>
          <a:lstStyle/>
          <a:p>
            <a:r>
              <a:rPr lang="en-GB" sz="1200" b="1" dirty="0">
                <a:latin typeface="Roboto"/>
              </a:rPr>
              <a:t>©The Postal Museum, 2012-0126/06</a:t>
            </a:r>
          </a:p>
          <a:p>
            <a:r>
              <a:rPr lang="en-GB" sz="1200" dirty="0">
                <a:latin typeface="Roboto"/>
              </a:rPr>
              <a:t>This black and white non-photographic lantern slide shows the wreck of the RMS Lusitania. The ship is shown leaning to one side with two lifeboats in the background. The RMS Lusitania was torpedoed in 1915. Over 1,000 people were killed and 147,000 letters were lost. The mail included secret letters from the Governor of Bermuda to the Colonial Office in London that had been stored in a weighted bag to ensure it would sink and not be captured in the event of the ship sinking. </a:t>
            </a:r>
          </a:p>
        </p:txBody>
      </p:sp>
      <p:pic>
        <p:nvPicPr>
          <p:cNvPr id="43010" name="Picture 2"/>
          <p:cNvPicPr>
            <a:picLocks noChangeAspect="1" noChangeArrowheads="1"/>
          </p:cNvPicPr>
          <p:nvPr/>
        </p:nvPicPr>
        <p:blipFill>
          <a:blip r:embed="rId3" cstate="print"/>
          <a:srcRect/>
          <a:stretch>
            <a:fillRect/>
          </a:stretch>
        </p:blipFill>
        <p:spPr bwMode="auto">
          <a:xfrm>
            <a:off x="129580" y="1091100"/>
            <a:ext cx="7106716" cy="4425014"/>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a:stretch>
            <a:fillRect/>
          </a:stretch>
        </p:blipFill>
        <p:spPr bwMode="auto">
          <a:xfrm rot="699515">
            <a:off x="7426325" y="5567363"/>
            <a:ext cx="1619250" cy="1138237"/>
          </a:xfrm>
          <a:prstGeom prst="rect">
            <a:avLst/>
          </a:prstGeom>
          <a:noFill/>
          <a:ln w="9525">
            <a:noFill/>
            <a:miter lim="800000"/>
            <a:headEnd/>
            <a:tailEnd/>
          </a:ln>
        </p:spPr>
      </p:pic>
      <p:grpSp>
        <p:nvGrpSpPr>
          <p:cNvPr id="8" name="Group 2"/>
          <p:cNvGrpSpPr>
            <a:grpSpLocks/>
          </p:cNvGrpSpPr>
          <p:nvPr/>
        </p:nvGrpSpPr>
        <p:grpSpPr bwMode="auto">
          <a:xfrm>
            <a:off x="5004048" y="254289"/>
            <a:ext cx="3992761" cy="659978"/>
            <a:chOff x="106875724" y="105590743"/>
            <a:chExt cx="6849089" cy="1132717"/>
          </a:xfrm>
        </p:grpSpPr>
        <p:pic>
          <p:nvPicPr>
            <p:cNvPr id="9" name="Picture 3" descr="rm_e_4cp_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4" descr="The Postal Museu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5" descr="Image result for hlf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1"/>
          <p:cNvSpPr txBox="1">
            <a:spLocks noChangeArrowheads="1"/>
          </p:cNvSpPr>
          <p:nvPr/>
        </p:nvSpPr>
        <p:spPr bwMode="auto">
          <a:xfrm>
            <a:off x="299233" y="366276"/>
            <a:ext cx="47768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2000" dirty="0">
                <a:latin typeface="Roboto" pitchFamily="2" charset="0"/>
              </a:rPr>
              <a:t>The Postal Museum Learning resource </a:t>
            </a:r>
          </a:p>
          <a:p>
            <a:pPr eaLnBrk="1" hangingPunct="1">
              <a:spcBef>
                <a:spcPct val="0"/>
              </a:spcBef>
              <a:buFontTx/>
              <a:buNone/>
            </a:pPr>
            <a:r>
              <a:rPr lang="en-GB" altLang="en-US" sz="2000" dirty="0">
                <a:latin typeface="Roboto" pitchFamily="2" charset="0"/>
              </a:rPr>
              <a:t>Terms of Use </a:t>
            </a:r>
          </a:p>
        </p:txBody>
      </p:sp>
      <p:sp>
        <p:nvSpPr>
          <p:cNvPr id="3076" name="TextBox 2"/>
          <p:cNvSpPr txBox="1">
            <a:spLocks noChangeArrowheads="1"/>
          </p:cNvSpPr>
          <p:nvPr/>
        </p:nvSpPr>
        <p:spPr bwMode="auto">
          <a:xfrm>
            <a:off x="538163" y="1484313"/>
            <a:ext cx="80645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By downloading this PowerPoint and using these images you agree to The Postal Museum and Royal Mail Group Ltd terms of use.</a:t>
            </a:r>
          </a:p>
          <a:p>
            <a:pPr marL="0" indent="0">
              <a:defRPr/>
            </a:pPr>
            <a:endParaRPr lang="en-GB"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The material in this PowerPoint is provided for non-commercial and educational use in your classroom. </a:t>
            </a:r>
          </a:p>
          <a:p>
            <a:pPr marL="0" indent="0">
              <a:defRPr/>
            </a:pPr>
            <a:endParaRPr lang="en-GB"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 You can use the presentation or individual images in lessons and activities, and print out the images for use in your classroom.</a:t>
            </a:r>
          </a:p>
          <a:p>
            <a:pPr marL="0" indent="0">
              <a:defRPr/>
            </a:pPr>
            <a:endParaRPr lang="en-GB"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You can share the presentation with other teachers for non-commercial and educational use in their classrooms. </a:t>
            </a:r>
          </a:p>
          <a:p>
            <a:pPr marL="0" indent="0">
              <a:defRPr/>
            </a:pPr>
            <a:endParaRPr lang="en-GB"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Image credits must be included wherever the image is used. These are below each image, e.g. ©The Postal Museum 2010-0423/2</a:t>
            </a:r>
          </a:p>
          <a:p>
            <a:pPr marL="0" indent="0">
              <a:defRPr/>
            </a:pPr>
            <a:endParaRPr lang="en-GB" sz="12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defRPr/>
            </a:pPr>
            <a:r>
              <a:rPr lang="en-GB" dirty="0">
                <a:latin typeface="Roboto" panose="02000000000000000000" pitchFamily="2" charset="0"/>
                <a:ea typeface="Roboto" panose="02000000000000000000" pitchFamily="2" charset="0"/>
              </a:rPr>
              <a:t>Non-The Postal Museum material is included at the agreement of the copyright holder and must also be credited, e.g. ©Courtesy of BT heritage and archives</a:t>
            </a:r>
          </a:p>
        </p:txBody>
      </p:sp>
      <p:grpSp>
        <p:nvGrpSpPr>
          <p:cNvPr id="5" name="Group 2"/>
          <p:cNvGrpSpPr>
            <a:grpSpLocks/>
          </p:cNvGrpSpPr>
          <p:nvPr/>
        </p:nvGrpSpPr>
        <p:grpSpPr bwMode="auto">
          <a:xfrm>
            <a:off x="5076056" y="228000"/>
            <a:ext cx="3992761" cy="659978"/>
            <a:chOff x="106875724" y="105590743"/>
            <a:chExt cx="6849089" cy="1132717"/>
          </a:xfrm>
        </p:grpSpPr>
        <p:pic>
          <p:nvPicPr>
            <p:cNvPr id="6" name="Picture 3" descr="rm_e_4cp_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1530020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5998898"/>
            <a:ext cx="8568952" cy="1015663"/>
          </a:xfrm>
          <a:prstGeom prst="rect">
            <a:avLst/>
          </a:prstGeom>
          <a:noFill/>
        </p:spPr>
        <p:txBody>
          <a:bodyPr wrap="square" rtlCol="0">
            <a:spAutoFit/>
          </a:bodyPr>
          <a:lstStyle/>
          <a:p>
            <a:r>
              <a:rPr lang="en-GB" sz="1200" b="1" dirty="0">
                <a:latin typeface="Roboto"/>
              </a:rPr>
              <a:t>©Royal Mail Group Ltd 2014, courtesy of The Postal Museum, POST 107/866</a:t>
            </a:r>
          </a:p>
          <a:p>
            <a:r>
              <a:rPr lang="en-GB" sz="1200" dirty="0">
                <a:latin typeface="Roboto"/>
              </a:rPr>
              <a:t>Christmas was a peak time for letters and parcels. This notice from October 1918 outlines the deadline dates for post for the Egyptian Expeditionary Force and the Salonika Force to arrive in time for Christmas. It expressly states that Christmas puddings should not be sent. </a:t>
            </a:r>
          </a:p>
          <a:p>
            <a:endParaRPr lang="en-GB" sz="1200" dirty="0">
              <a:latin typeface="Roboto"/>
            </a:endParaRPr>
          </a:p>
        </p:txBody>
      </p:sp>
      <p:pic>
        <p:nvPicPr>
          <p:cNvPr id="44034" name="Picture 2" descr="C:\Users\sally.sculthorpe\Downloads\POST_107-866-christmas_mails_for_Egyptian_Exped_Force_1918_-_Copy[1].jpg"/>
          <p:cNvPicPr>
            <a:picLocks noChangeAspect="1" noChangeArrowheads="1"/>
          </p:cNvPicPr>
          <p:nvPr/>
        </p:nvPicPr>
        <p:blipFill>
          <a:blip r:embed="rId3" cstate="print"/>
          <a:srcRect/>
          <a:stretch>
            <a:fillRect/>
          </a:stretch>
        </p:blipFill>
        <p:spPr bwMode="auto">
          <a:xfrm>
            <a:off x="179512" y="188640"/>
            <a:ext cx="3816424" cy="5602971"/>
          </a:xfrm>
          <a:prstGeom prst="rect">
            <a:avLst/>
          </a:prstGeom>
          <a:noFill/>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n-US" sz="1100" dirty="0">
              <a:latin typeface="Roboto" pitchFamily="2" charset="0"/>
              <a:ea typeface="Roboto" panose="02000000000000000000" pitchFamily="2" charset="0"/>
            </a:endParaRPr>
          </a:p>
          <a:p>
            <a:pPr eaLnBrk="1" hangingPunct="1">
              <a:spcBef>
                <a:spcPct val="0"/>
              </a:spcBef>
              <a:buFontTx/>
              <a:buNone/>
            </a:pPr>
            <a:endParaRPr lang="en-GB" altLang="en-US" sz="1100" dirty="0">
              <a:latin typeface="Roboto" pitchFamily="2" charset="0"/>
              <a:ea typeface="Roboto" panose="02000000000000000000" pitchFamily="2" charset="0"/>
            </a:endParaRPr>
          </a:p>
        </p:txBody>
      </p:sp>
      <p:sp>
        <p:nvSpPr>
          <p:cNvPr id="6" name="TextBox 5"/>
          <p:cNvSpPr txBox="1"/>
          <p:nvPr/>
        </p:nvSpPr>
        <p:spPr>
          <a:xfrm>
            <a:off x="179512" y="6021288"/>
            <a:ext cx="8568952" cy="830997"/>
          </a:xfrm>
          <a:prstGeom prst="rect">
            <a:avLst/>
          </a:prstGeom>
          <a:noFill/>
        </p:spPr>
        <p:txBody>
          <a:bodyPr wrap="square" rtlCol="0">
            <a:spAutoFit/>
          </a:bodyPr>
          <a:lstStyle/>
          <a:p>
            <a:r>
              <a:rPr lang="en-GB" sz="1200" b="1" dirty="0">
                <a:latin typeface="Roboto"/>
              </a:rPr>
              <a:t>© The Postal Museum, 2012-0149/01</a:t>
            </a:r>
          </a:p>
          <a:p>
            <a:r>
              <a:rPr lang="en-GB" sz="1200" dirty="0">
                <a:latin typeface="Roboto"/>
              </a:rPr>
              <a:t>This hand-coloured lantern slide shows the delivery of Christmas mail. Three soldiers pull a horse drawn wagon through the snow. </a:t>
            </a:r>
          </a:p>
          <a:p>
            <a:endParaRPr lang="en-GB" sz="1200" dirty="0">
              <a:latin typeface="Roboto"/>
            </a:endParaRPr>
          </a:p>
        </p:txBody>
      </p:sp>
      <p:pic>
        <p:nvPicPr>
          <p:cNvPr id="45058" name="Picture 2"/>
          <p:cNvPicPr>
            <a:picLocks noChangeAspect="1" noChangeArrowheads="1"/>
          </p:cNvPicPr>
          <p:nvPr/>
        </p:nvPicPr>
        <p:blipFill>
          <a:blip r:embed="rId3" cstate="print"/>
          <a:srcRect/>
          <a:stretch>
            <a:fillRect/>
          </a:stretch>
        </p:blipFill>
        <p:spPr bwMode="auto">
          <a:xfrm>
            <a:off x="179513" y="1132154"/>
            <a:ext cx="6264696" cy="4692882"/>
          </a:xfrm>
          <a:prstGeom prst="rect">
            <a:avLst/>
          </a:prstGeom>
          <a:noFill/>
          <a:ln w="9525">
            <a:noFill/>
            <a:miter lim="800000"/>
            <a:headEnd/>
            <a:tailEnd/>
          </a:ln>
          <a:effectLst/>
        </p:spPr>
      </p:pic>
      <p:grpSp>
        <p:nvGrpSpPr>
          <p:cNvPr id="7" name="Group 2"/>
          <p:cNvGrpSpPr>
            <a:grpSpLocks/>
          </p:cNvGrpSpPr>
          <p:nvPr/>
        </p:nvGrpSpPr>
        <p:grpSpPr bwMode="auto">
          <a:xfrm>
            <a:off x="5004048" y="254289"/>
            <a:ext cx="3992761" cy="659978"/>
            <a:chOff x="106875724" y="105590743"/>
            <a:chExt cx="6849089" cy="1132717"/>
          </a:xfrm>
        </p:grpSpPr>
        <p:pic>
          <p:nvPicPr>
            <p:cNvPr id="8"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86754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504" y="5988028"/>
            <a:ext cx="871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Roboto" pitchFamily="2" charset="0"/>
              </a:rPr>
              <a:t>©Royal Mail Group Ltd 2014, courtesy of The Postal Museum, St Martin's Le Grand, 1915, POST 92</a:t>
            </a:r>
          </a:p>
          <a:p>
            <a:pPr eaLnBrk="1" hangingPunct="1">
              <a:spcBef>
                <a:spcPct val="0"/>
              </a:spcBef>
              <a:buFontTx/>
              <a:buNone/>
            </a:pPr>
            <a:r>
              <a:rPr lang="en-GB" altLang="en-US" sz="1200" dirty="0">
                <a:latin typeface="Roboto" pitchFamily="2" charset="0"/>
              </a:rPr>
              <a:t>Letters from home were a great source of comfort to the troops. By December 1914 an efficient service was up and running and letters could take as little as two days to reach the Front Line from the Home Depot in Regent’s Park, London. This illustration from St Martin’s Le Grand magazine shows letters being delivered to the front. </a:t>
            </a:r>
          </a:p>
        </p:txBody>
      </p:sp>
      <p:pic>
        <p:nvPicPr>
          <p:cNvPr id="1026" name="Picture 2" descr="C:\Users\sally.sculthorpe.POSTALHERITAGE\AppData\Local\Microsoft\Windows\Temporary Internet Files\Content.IE5\PNBKQOTT\Delivery of letters at the front - WWI - St Martins le Grand 1915 - p1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90370"/>
            <a:ext cx="5328592" cy="579765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5004048" y="332656"/>
            <a:ext cx="3992761" cy="659978"/>
            <a:chOff x="106875724" y="105590743"/>
            <a:chExt cx="6849089" cy="1132717"/>
          </a:xfrm>
        </p:grpSpPr>
        <p:pic>
          <p:nvPicPr>
            <p:cNvPr id="6"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539442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6004747"/>
            <a:ext cx="871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Roboto" pitchFamily="2" charset="0"/>
              </a:rPr>
              <a:t>©Royal Mail Group Ltd 2014, courtesy of The Postal Museum, POST 56/6 </a:t>
            </a:r>
          </a:p>
          <a:p>
            <a:pPr eaLnBrk="1" hangingPunct="1">
              <a:spcBef>
                <a:spcPct val="0"/>
              </a:spcBef>
              <a:buFontTx/>
              <a:buNone/>
            </a:pPr>
            <a:r>
              <a:rPr lang="en-GB" altLang="en-US" sz="1200" dirty="0">
                <a:latin typeface="Roboto" pitchFamily="2" charset="0"/>
              </a:rPr>
              <a:t>The Home Depot build in Regent’s Park was the largest temporary wooden structure in the world at the time. It employed 2,500 staff, mostly female. This photograph was taken on Armistice Day in 1918. </a:t>
            </a:r>
          </a:p>
        </p:txBody>
      </p:sp>
      <p:pic>
        <p:nvPicPr>
          <p:cNvPr id="6" name="Picture 2" descr="C:\Users\sally.sculthorpe.POSTALHERITAGE\AppData\Local\Microsoft\Windows\Temporary Internet Files\Content.IE5\A08GIAVS\PAGE 19 Photograph_POST_56_6armisticday[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109031"/>
            <a:ext cx="5832648" cy="48659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5004048" y="332656"/>
            <a:ext cx="3992761" cy="659978"/>
            <a:chOff x="106875724" y="105590743"/>
            <a:chExt cx="6849089" cy="1132717"/>
          </a:xfrm>
        </p:grpSpPr>
        <p:pic>
          <p:nvPicPr>
            <p:cNvPr id="7"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75737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6004747"/>
            <a:ext cx="871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Roboto" pitchFamily="2" charset="0"/>
              </a:rPr>
              <a:t>©Royal Mail Group Ltd 2014, courtesy of The Postal Museum, POST 56/6 </a:t>
            </a:r>
          </a:p>
          <a:p>
            <a:pPr eaLnBrk="1" hangingPunct="1">
              <a:spcBef>
                <a:spcPct val="0"/>
              </a:spcBef>
              <a:buFontTx/>
              <a:buNone/>
            </a:pPr>
            <a:r>
              <a:rPr lang="en-GB" altLang="en-US" sz="1200" dirty="0">
                <a:latin typeface="Roboto" pitchFamily="2" charset="0"/>
              </a:rPr>
              <a:t>Mail destined for the Front left the Home Depot in Regent’s Park for London’s railway stations in lorries, destined for the ‘boat train’ to Folkestone or Southampton. At the docks, mail bags were loaded onto ‘mail packet ships’ bound for Boulogne, Calais or Le Havre. </a:t>
            </a:r>
          </a:p>
        </p:txBody>
      </p:sp>
      <p:pic>
        <p:nvPicPr>
          <p:cNvPr id="8195" name="Picture 3" descr="C:\Users\sally.sculthorpe.POSTALHERITAGE\AppData\Local\Microsoft\Windows\Temporary Internet Files\Content.IE5\HTTJQ13I\Page 20 Photograph_POST_56_6_RM_railway[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32875"/>
            <a:ext cx="7523988" cy="50718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5004048" y="243363"/>
            <a:ext cx="3992761" cy="659978"/>
            <a:chOff x="106875724" y="105590743"/>
            <a:chExt cx="6849089" cy="1132717"/>
          </a:xfrm>
        </p:grpSpPr>
        <p:pic>
          <p:nvPicPr>
            <p:cNvPr id="6"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283690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6198210"/>
            <a:ext cx="871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sz="1100" b="1" dirty="0">
                <a:latin typeface="Roboto" panose="02000000000000000000" pitchFamily="2" charset="0"/>
                <a:ea typeface="Roboto" panose="02000000000000000000" pitchFamily="2" charset="0"/>
              </a:rPr>
              <a:t>©</a:t>
            </a:r>
            <a:r>
              <a:rPr lang="en-GB" sz="1200" b="1" dirty="0">
                <a:latin typeface="Roboto" panose="02000000000000000000" pitchFamily="2" charset="0"/>
                <a:ea typeface="Roboto" panose="02000000000000000000" pitchFamily="2" charset="0"/>
              </a:rPr>
              <a:t>Royal Mail Group Ltd 2014, courtesy of The Postal Museum, post 56/6</a:t>
            </a:r>
          </a:p>
          <a:p>
            <a:pPr eaLnBrk="1" hangingPunct="1">
              <a:spcBef>
                <a:spcPct val="0"/>
              </a:spcBef>
              <a:buFontTx/>
              <a:buNone/>
            </a:pPr>
            <a:r>
              <a:rPr lang="en-GB" altLang="en-US" sz="1200" dirty="0">
                <a:latin typeface="Roboto" panose="02000000000000000000" pitchFamily="2" charset="0"/>
                <a:ea typeface="Roboto" panose="02000000000000000000" pitchFamily="2" charset="0"/>
              </a:rPr>
              <a:t>Soldiers at the Front posted and collected mail from Field Post Offices. This could be in a tent or was sometimes no more than a table. </a:t>
            </a:r>
          </a:p>
        </p:txBody>
      </p:sp>
      <p:pic>
        <p:nvPicPr>
          <p:cNvPr id="9218" name="Picture 2" descr="C:\Users\sally.sculthorpe.POSTALHERITAGE\AppData\Local\Microsoft\Windows\Temporary Internet Files\Content.IE5\SM60XJAW\PAGE 20 Photograph POST_56_6_lowlandBD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268760"/>
            <a:ext cx="6255891" cy="47573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5004048" y="332656"/>
            <a:ext cx="3992761" cy="659978"/>
            <a:chOff x="106875724" y="105590743"/>
            <a:chExt cx="6849089" cy="1132717"/>
          </a:xfrm>
        </p:grpSpPr>
        <p:pic>
          <p:nvPicPr>
            <p:cNvPr id="6"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4147544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6212064"/>
            <a:ext cx="871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b="1" dirty="0">
                <a:latin typeface="Roboto" pitchFamily="2" charset="0"/>
                <a:ea typeface="Roboto" panose="02000000000000000000" pitchFamily="2" charset="0"/>
              </a:rPr>
              <a:t>©Royal Mail Group Ltd 2014, courtesy of The Postal Museum, POST 56/6</a:t>
            </a:r>
          </a:p>
          <a:p>
            <a:pPr eaLnBrk="1" hangingPunct="1">
              <a:spcBef>
                <a:spcPct val="0"/>
              </a:spcBef>
              <a:buFontTx/>
              <a:buNone/>
            </a:pPr>
            <a:r>
              <a:rPr lang="en-GB" altLang="en-US" sz="1200" dirty="0">
                <a:latin typeface="Roboto" pitchFamily="2" charset="0"/>
                <a:ea typeface="Roboto" panose="02000000000000000000" pitchFamily="2" charset="0"/>
              </a:rPr>
              <a:t>Soldiers sorting mail at the Front Line. </a:t>
            </a:r>
            <a:r>
              <a:rPr lang="en-GB" altLang="en-US" sz="1200" b="1" dirty="0">
                <a:latin typeface="Roboto" pitchFamily="2" charset="0"/>
                <a:ea typeface="Roboto" panose="02000000000000000000" pitchFamily="2" charset="0"/>
              </a:rPr>
              <a:t> </a:t>
            </a:r>
          </a:p>
        </p:txBody>
      </p:sp>
      <p:pic>
        <p:nvPicPr>
          <p:cNvPr id="11266" name="Picture 2" descr="C:\Users\sally.sculthorpe.POSTALHERITAGE\AppData\Local\Microsoft\Windows\Temporary Internet Files\Content.IE5\PNBKQOTT\Page 21 photo POST_56_6_officialphotofront.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96752"/>
            <a:ext cx="6048673" cy="48012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5004048" y="332656"/>
            <a:ext cx="3992761" cy="659978"/>
            <a:chOff x="106875724" y="105590743"/>
            <a:chExt cx="6849089" cy="1132717"/>
          </a:xfrm>
        </p:grpSpPr>
        <p:pic>
          <p:nvPicPr>
            <p:cNvPr id="6" name="Picture 3" descr="rm_e_4cp_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descr="The Postal Museum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5" descr="Image result for hlf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246237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70995" y="5697568"/>
            <a:ext cx="7200354"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100" b="1" dirty="0">
                <a:latin typeface="Roboto" pitchFamily="2" charset="0"/>
                <a:ea typeface="Roboto" panose="02000000000000000000" pitchFamily="2" charset="0"/>
              </a:rPr>
              <a:t>©Royal Mail Group Ltd 2014, courtesy of The Postal Museum, St Martin’s Le Grand, 1915, POST 92</a:t>
            </a:r>
          </a:p>
          <a:p>
            <a:pPr eaLnBrk="1" hangingPunct="1">
              <a:spcBef>
                <a:spcPct val="0"/>
              </a:spcBef>
              <a:buFontTx/>
              <a:buNone/>
            </a:pPr>
            <a:r>
              <a:rPr lang="en-GB" altLang="en-US" sz="1100" dirty="0">
                <a:latin typeface="Roboto" pitchFamily="2" charset="0"/>
                <a:ea typeface="Roboto" panose="02000000000000000000" pitchFamily="2" charset="0"/>
              </a:rPr>
              <a:t>This photo from St Martin’s Le Grand magazine shows despatch riders on motorbikes and armed with pistols. Despatch riders delivered secret and important messages to the trenches. The men had to be quick map readers. If the roads passed through bombed out areas, alternative routes had to be quickly chosen. They also had to possess a wide knowledge of the army organisation since delivering despatches to an army on the move was not easy. </a:t>
            </a:r>
          </a:p>
          <a:p>
            <a:pPr eaLnBrk="1" hangingPunct="1">
              <a:spcBef>
                <a:spcPct val="0"/>
              </a:spcBef>
              <a:buFontTx/>
              <a:buNone/>
            </a:pPr>
            <a:endParaRPr lang="en-GB" altLang="en-US" sz="1100" b="1" dirty="0">
              <a:latin typeface="Roboto" pitchFamily="2" charset="0"/>
              <a:ea typeface="Roboto" panose="02000000000000000000" pitchFamily="2" charset="0"/>
            </a:endParaRPr>
          </a:p>
        </p:txBody>
      </p:sp>
      <p:pic>
        <p:nvPicPr>
          <p:cNvPr id="10242" name="Picture 2" descr="C:\Users\sally.sculthorpe.POSTALHERITAGE\AppData\Local\Microsoft\Windows\Temporary Internet Files\Content.IE5\PNBKQOTT\WWI Despatch Riders - St Martins le Grand 1915 - p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95" y="1124744"/>
            <a:ext cx="6461305" cy="45728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srcRect/>
          <a:stretch>
            <a:fillRect/>
          </a:stretch>
        </p:blipFill>
        <p:spPr bwMode="auto">
          <a:xfrm rot="699515">
            <a:off x="7262592" y="5381067"/>
            <a:ext cx="1619250" cy="1138237"/>
          </a:xfrm>
          <a:prstGeom prst="rect">
            <a:avLst/>
          </a:prstGeom>
          <a:noFill/>
          <a:ln w="9525">
            <a:noFill/>
            <a:miter lim="800000"/>
            <a:headEnd/>
            <a:tailEnd/>
          </a:ln>
        </p:spPr>
      </p:pic>
      <p:grpSp>
        <p:nvGrpSpPr>
          <p:cNvPr id="6" name="Group 2"/>
          <p:cNvGrpSpPr>
            <a:grpSpLocks/>
          </p:cNvGrpSpPr>
          <p:nvPr/>
        </p:nvGrpSpPr>
        <p:grpSpPr bwMode="auto">
          <a:xfrm>
            <a:off x="5004048" y="332656"/>
            <a:ext cx="3992761" cy="659978"/>
            <a:chOff x="106875724" y="105590743"/>
            <a:chExt cx="6849089" cy="1132717"/>
          </a:xfrm>
        </p:grpSpPr>
        <p:pic>
          <p:nvPicPr>
            <p:cNvPr id="7" name="Picture 3" descr="rm_e_4cp_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The Postal Museu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Image result for hlf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3002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4"/>
          <p:cNvSpPr txBox="1">
            <a:spLocks noChangeArrowheads="1"/>
          </p:cNvSpPr>
          <p:nvPr/>
        </p:nvSpPr>
        <p:spPr bwMode="auto">
          <a:xfrm>
            <a:off x="107950" y="5781103"/>
            <a:ext cx="87122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100" b="1" dirty="0">
                <a:latin typeface="Roboto" pitchFamily="2" charset="0"/>
                <a:ea typeface="Roboto" panose="02000000000000000000" pitchFamily="2" charset="0"/>
              </a:rPr>
              <a:t>Field Service Card ©The Postal Museum, POST 56/6  Honour Envelope ©The Postal Museum, PH32/27</a:t>
            </a:r>
          </a:p>
          <a:p>
            <a:pPr eaLnBrk="1" hangingPunct="1">
              <a:spcBef>
                <a:spcPct val="0"/>
              </a:spcBef>
              <a:buFontTx/>
              <a:buNone/>
            </a:pPr>
            <a:r>
              <a:rPr lang="en-GB" altLang="en-US" sz="1100" dirty="0">
                <a:latin typeface="Roboto" pitchFamily="2" charset="0"/>
                <a:ea typeface="Roboto" panose="02000000000000000000" pitchFamily="2" charset="0"/>
              </a:rPr>
              <a:t>Soldiers filled out Field Service Cards with simple pre-printed messages that could be crossed our as appropriate and sent from free. </a:t>
            </a:r>
          </a:p>
          <a:p>
            <a:pPr eaLnBrk="1" hangingPunct="1">
              <a:spcBef>
                <a:spcPct val="0"/>
              </a:spcBef>
              <a:buNone/>
            </a:pPr>
            <a:r>
              <a:rPr lang="en-GB" sz="1100" dirty="0">
                <a:latin typeface="Roboto" panose="02000000000000000000" pitchFamily="2" charset="0"/>
                <a:ea typeface="Roboto" panose="02000000000000000000" pitchFamily="2" charset="0"/>
              </a:rPr>
              <a:t>Ordinary letters could be sent in special Honour Envelopes. Soldiers signed the envelope to show they hadn’t written any sensitive information. These letters took longer and might still be examined by the censor. </a:t>
            </a:r>
          </a:p>
          <a:p>
            <a:pPr eaLnBrk="1" hangingPunct="1">
              <a:spcBef>
                <a:spcPct val="0"/>
              </a:spcBef>
              <a:buFontTx/>
              <a:buNone/>
            </a:pPr>
            <a:endParaRPr lang="en-GB" altLang="en-US" sz="1100" dirty="0">
              <a:latin typeface="Roboto" pitchFamily="2" charset="0"/>
              <a:ea typeface="Roboto" panose="02000000000000000000" pitchFamily="2" charset="0"/>
            </a:endParaRP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7077" y="1628800"/>
            <a:ext cx="481827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srcRect/>
          <a:stretch>
            <a:fillRect/>
          </a:stretch>
        </p:blipFill>
        <p:spPr bwMode="auto">
          <a:xfrm>
            <a:off x="323528" y="116632"/>
            <a:ext cx="3456384" cy="5518087"/>
          </a:xfrm>
          <a:prstGeom prst="rect">
            <a:avLst/>
          </a:prstGeom>
          <a:noFill/>
          <a:ln w="9525">
            <a:noFill/>
            <a:miter lim="800000"/>
            <a:headEnd/>
            <a:tailEnd/>
          </a:ln>
          <a:effectLst/>
        </p:spPr>
      </p:pic>
      <p:grpSp>
        <p:nvGrpSpPr>
          <p:cNvPr id="6" name="Group 2"/>
          <p:cNvGrpSpPr>
            <a:grpSpLocks/>
          </p:cNvGrpSpPr>
          <p:nvPr/>
        </p:nvGrpSpPr>
        <p:grpSpPr bwMode="auto">
          <a:xfrm>
            <a:off x="5004048" y="386868"/>
            <a:ext cx="3992761" cy="659978"/>
            <a:chOff x="106875724" y="105590743"/>
            <a:chExt cx="6849089" cy="1132717"/>
          </a:xfrm>
        </p:grpSpPr>
        <p:pic>
          <p:nvPicPr>
            <p:cNvPr id="7" name="Picture 3" descr="rm_e_4cp_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75724" y="105590743"/>
              <a:ext cx="1687153" cy="113271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The Postal Museum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70196" y="105861502"/>
              <a:ext cx="2354617" cy="8619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descr="Image result for hlf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31126" y="105607379"/>
              <a:ext cx="2011619" cy="111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extLst>
      <p:ext uri="{BB962C8B-B14F-4D97-AF65-F5344CB8AC3E}">
        <p14:creationId xmlns:p14="http://schemas.microsoft.com/office/powerpoint/2010/main" val="3732164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1259</Words>
  <Application>Microsoft Office PowerPoint</Application>
  <PresentationFormat>On-screen Show (4:3)</PresentationFormat>
  <Paragraphs>72</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artwork for Moving the Mail</dc:title>
  <dc:creator>template</dc:creator>
  <cp:lastModifiedBy>Sally S </cp:lastModifiedBy>
  <cp:revision>20</cp:revision>
  <dcterms:created xsi:type="dcterms:W3CDTF">2014-08-17T16:01:03Z</dcterms:created>
  <dcterms:modified xsi:type="dcterms:W3CDTF">2017-01-19T12:52:00Z</dcterms:modified>
</cp:coreProperties>
</file>